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sldIdLst>
    <p:sldId id="256" r:id="rId2"/>
    <p:sldId id="260" r:id="rId3"/>
    <p:sldId id="261" r:id="rId4"/>
    <p:sldId id="262" r:id="rId5"/>
    <p:sldId id="263" r:id="rId6"/>
    <p:sldId id="264" r:id="rId7"/>
    <p:sldId id="265" r:id="rId8"/>
    <p:sldId id="266" r:id="rId9"/>
    <p:sldId id="267" r:id="rId10"/>
    <p:sldId id="268" r:id="rId11"/>
    <p:sldId id="269" r:id="rId12"/>
    <p:sldId id="301" r:id="rId13"/>
    <p:sldId id="271" r:id="rId14"/>
    <p:sldId id="272" r:id="rId15"/>
    <p:sldId id="302" r:id="rId16"/>
    <p:sldId id="274" r:id="rId17"/>
    <p:sldId id="275" r:id="rId18"/>
    <p:sldId id="276" r:id="rId19"/>
    <p:sldId id="277" r:id="rId20"/>
    <p:sldId id="278" r:id="rId21"/>
    <p:sldId id="279" r:id="rId22"/>
    <p:sldId id="280" r:id="rId23"/>
    <p:sldId id="281" r:id="rId24"/>
    <p:sldId id="282" r:id="rId25"/>
    <p:sldId id="283" r:id="rId26"/>
    <p:sldId id="284" r:id="rId27"/>
    <p:sldId id="303" r:id="rId28"/>
    <p:sldId id="286" r:id="rId29"/>
    <p:sldId id="287" r:id="rId30"/>
    <p:sldId id="288" r:id="rId31"/>
    <p:sldId id="289" r:id="rId32"/>
    <p:sldId id="290" r:id="rId33"/>
    <p:sldId id="291" r:id="rId34"/>
    <p:sldId id="292" r:id="rId35"/>
    <p:sldId id="293" r:id="rId36"/>
    <p:sldId id="294"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66F"/>
    <a:srgbClr val="2DFF8C"/>
    <a:srgbClr val="EFF5A3"/>
    <a:srgbClr val="DFF1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784" autoAdjust="0"/>
  </p:normalViewPr>
  <p:slideViewPr>
    <p:cSldViewPr snapToGrid="0">
      <p:cViewPr varScale="1">
        <p:scale>
          <a:sx n="68" d="100"/>
          <a:sy n="68" d="100"/>
        </p:scale>
        <p:origin x="18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16DF7-B2E1-46C7-BD95-D8B47F817045}" type="datetimeFigureOut">
              <a:rPr lang="en-US" smtClean="0"/>
              <a:t>3/28/2021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3094C-9AC6-4F68-ABC5-BF728785FD5C}" type="slidenum">
              <a:rPr lang="en-US" smtClean="0"/>
              <a:t>‹#›</a:t>
            </a:fld>
            <a:endParaRPr lang="en-US"/>
          </a:p>
        </p:txBody>
      </p:sp>
    </p:spTree>
    <p:extLst>
      <p:ext uri="{BB962C8B-B14F-4D97-AF65-F5344CB8AC3E}">
        <p14:creationId xmlns:p14="http://schemas.microsoft.com/office/powerpoint/2010/main" val="413535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a:t>
            </a:fld>
            <a:endParaRPr lang="en-US"/>
          </a:p>
        </p:txBody>
      </p:sp>
    </p:spTree>
    <p:extLst>
      <p:ext uri="{BB962C8B-B14F-4D97-AF65-F5344CB8AC3E}">
        <p14:creationId xmlns:p14="http://schemas.microsoft.com/office/powerpoint/2010/main" val="257249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pPr lvl="0">
              <a:buSzPct val="25000"/>
            </a:pPr>
            <a:r>
              <a:rPr lang="en-US" dirty="0">
                <a:solidFill>
                  <a:schemeClr val="dk1"/>
                </a:solidFill>
                <a:ea typeface="Calibri"/>
                <a:cs typeface="Calibri"/>
                <a:sym typeface="Calibri"/>
              </a:rPr>
              <a:t>TQM is defined as company-wide dedication to the development, maintenance, and continuous improvement of all aspects of the company’s operations.  As such, it promotes the attitude among employees that everyone serves customers and that their job is to maximize customer satisfaction, both internally, among employees (internal customers), and externally among those who buy the product.</a:t>
            </a:r>
          </a:p>
          <a:p>
            <a:pPr lvl="0">
              <a:buClr>
                <a:schemeClr val="dk1"/>
              </a:buClr>
              <a:buSzPct val="100000"/>
              <a:buFont typeface="Calibri"/>
              <a:buChar char="•"/>
            </a:pPr>
            <a:r>
              <a:rPr lang="en-US" dirty="0">
                <a:solidFill>
                  <a:schemeClr val="dk1"/>
                </a:solidFill>
                <a:ea typeface="Calibri"/>
                <a:cs typeface="Calibri"/>
                <a:sym typeface="Calibri"/>
              </a:rPr>
              <a:t> Uniform ISO quality standards exist to offer guidance</a:t>
            </a:r>
            <a:r>
              <a:rPr lang="en-US" dirty="0">
                <a:solidFill>
                  <a:srgbClr val="0070C0"/>
                </a:solidFill>
                <a:ea typeface="Calibri"/>
                <a:cs typeface="Calibri"/>
                <a:sym typeface="Calibri"/>
              </a:rPr>
              <a:t>.</a:t>
            </a:r>
            <a:endParaRPr lang="en-US" baseline="0"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92044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70117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66753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644716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04811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64517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Clr>
                <a:srgbClr val="000066"/>
              </a:buClr>
              <a:buSzPct val="100000"/>
              <a:buFont typeface="Calibri"/>
              <a:buChar char="•"/>
            </a:pPr>
            <a:r>
              <a:rPr lang="en-US" i="1" dirty="0">
                <a:solidFill>
                  <a:srgbClr val="000066"/>
                </a:solidFill>
                <a:ea typeface="Calibri"/>
                <a:cs typeface="Calibri"/>
                <a:sym typeface="Calibri"/>
              </a:rPr>
              <a:t>Introduction stage:</a:t>
            </a:r>
            <a:r>
              <a:rPr lang="en-US" dirty="0">
                <a:solidFill>
                  <a:schemeClr val="dk1"/>
                </a:solidFill>
                <a:ea typeface="Calibri"/>
                <a:cs typeface="Calibri"/>
                <a:sym typeface="Calibri"/>
              </a:rPr>
              <a:t> </a:t>
            </a:r>
          </a:p>
          <a:p>
            <a:pPr marL="685800" lvl="1" indent="-228600">
              <a:buClr>
                <a:schemeClr val="dk1"/>
              </a:buClr>
              <a:buSzPct val="100000"/>
              <a:buFont typeface="Calibri"/>
              <a:buChar char="•"/>
            </a:pPr>
            <a:r>
              <a:rPr lang="en-US" dirty="0">
                <a:solidFill>
                  <a:schemeClr val="dk1"/>
                </a:solidFill>
                <a:ea typeface="Calibri"/>
                <a:cs typeface="Calibri"/>
                <a:sym typeface="Calibri"/>
              </a:rPr>
              <a:t>Slow growth occurs for newly introduced product as the company’s key objective is to get first-time buyers to try product.</a:t>
            </a:r>
          </a:p>
          <a:p>
            <a:pPr marL="685800" lvl="1" indent="-228600">
              <a:buClr>
                <a:schemeClr val="dk1"/>
              </a:buClr>
              <a:buSzPct val="100000"/>
              <a:buFont typeface="Calibri"/>
              <a:buChar char="•"/>
            </a:pPr>
            <a:r>
              <a:rPr lang="en-US" dirty="0">
                <a:solidFill>
                  <a:schemeClr val="dk1"/>
                </a:solidFill>
                <a:ea typeface="Calibri"/>
                <a:cs typeface="Calibri"/>
                <a:sym typeface="Calibri"/>
              </a:rPr>
              <a:t>The firm does not usually make a profit during this stage. A great deal of money is spent on marketing communications which create awareness for the product and where it can be found. The initial pricing strategy may set a high price more quickly to recover R&amp;D expenditures, or a low price to encourage greater sales and market penetration.</a:t>
            </a:r>
          </a:p>
          <a:p>
            <a:pPr marL="685800" lvl="1" indent="-228600">
              <a:buClr>
                <a:schemeClr val="dk1"/>
              </a:buClr>
              <a:buSzPct val="100000"/>
              <a:buFont typeface="Calibri"/>
              <a:buChar char="•"/>
            </a:pPr>
            <a:r>
              <a:rPr lang="en-US" dirty="0">
                <a:solidFill>
                  <a:schemeClr val="dk1"/>
                </a:solidFill>
                <a:ea typeface="Calibri"/>
                <a:cs typeface="Calibri"/>
                <a:sym typeface="Calibri"/>
              </a:rPr>
              <a:t>It’s impossible to know how long any product will spend in the introduction or any other stage of the product life cycle. The product characteristics discussed in the previous chapter (relative advantage, complexity, compatibility, etc.) influence the rate of adoption. Also, the amount of money that a manufacturer is willing to invest in the product’s start-up can shorten or prolong the introduction stage. And of course, unfortunately, many products never make it out of the introduction, and lack of a budget for marketing communications is often the problem.</a:t>
            </a:r>
          </a:p>
          <a:p>
            <a:pPr marL="228600" lvl="0" indent="-22860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46253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lstStyle/>
          <a:p>
            <a:pPr lvl="0">
              <a:lnSpc>
                <a:spcPct val="90000"/>
              </a:lnSpc>
              <a:buSzPct val="25000"/>
            </a:pPr>
            <a:r>
              <a:rPr lang="en-US" sz="1100" i="1" dirty="0">
                <a:solidFill>
                  <a:srgbClr val="000066"/>
                </a:solidFill>
                <a:ea typeface="Calibri"/>
                <a:cs typeface="Calibri"/>
                <a:sym typeface="Calibri"/>
              </a:rPr>
              <a:t>Growth stage of the PLC:</a:t>
            </a:r>
            <a:r>
              <a:rPr lang="en-US" sz="1100" dirty="0">
                <a:solidFill>
                  <a:schemeClr val="dk1"/>
                </a:solidFill>
                <a:ea typeface="Calibri"/>
                <a:cs typeface="Calibri"/>
                <a:sym typeface="Calibri"/>
              </a:rPr>
              <a:t> </a:t>
            </a:r>
          </a:p>
          <a:p>
            <a:pPr lvl="1">
              <a:lnSpc>
                <a:spcPct val="90000"/>
              </a:lnSpc>
              <a:buClr>
                <a:schemeClr val="dk1"/>
              </a:buClr>
              <a:buSzPct val="100000"/>
              <a:buFont typeface="Calibri"/>
              <a:buChar char="•"/>
            </a:pPr>
            <a:r>
              <a:rPr lang="en-US" sz="1100" dirty="0">
                <a:solidFill>
                  <a:schemeClr val="dk1"/>
                </a:solidFill>
                <a:ea typeface="Calibri"/>
                <a:cs typeface="Calibri"/>
                <a:sym typeface="Calibri"/>
              </a:rPr>
              <a:t> The product is accepted by the marketplace</a:t>
            </a:r>
            <a:r>
              <a:rPr lang="en-US" sz="1100" u="sng" dirty="0">
                <a:solidFill>
                  <a:schemeClr val="dk1"/>
                </a:solidFill>
                <a:ea typeface="Calibri"/>
                <a:cs typeface="Calibri"/>
                <a:sym typeface="Calibri"/>
              </a:rPr>
              <a:t>,</a:t>
            </a:r>
            <a:r>
              <a:rPr lang="en-US" sz="1100" dirty="0">
                <a:solidFill>
                  <a:schemeClr val="dk1"/>
                </a:solidFill>
                <a:ea typeface="Calibri"/>
                <a:cs typeface="Calibri"/>
                <a:sym typeface="Calibri"/>
              </a:rPr>
              <a:t> and sales increase rapidly during the growth stage of the PLC. Marketers</a:t>
            </a:r>
            <a:r>
              <a:rPr lang="en-US" sz="1100" u="sng" dirty="0">
                <a:solidFill>
                  <a:schemeClr val="dk1"/>
                </a:solidFill>
                <a:ea typeface="Calibri"/>
                <a:cs typeface="Calibri"/>
                <a:sym typeface="Calibri"/>
              </a:rPr>
              <a:t>’</a:t>
            </a:r>
            <a:r>
              <a:rPr lang="en-US" sz="1100" dirty="0">
                <a:solidFill>
                  <a:schemeClr val="dk1"/>
                </a:solidFill>
                <a:ea typeface="Calibri"/>
                <a:cs typeface="Calibri"/>
                <a:sym typeface="Calibri"/>
              </a:rPr>
              <a:t> key objective is to encourage brand loyalty by convincing consumers of the brand’s superiority. Firms often introduce product variations to attract market segments with different needs and to increase market share. Advertising and sales promotions are especially important to this phase of the life cycle, and price competition may begin to develop between different brands.</a:t>
            </a:r>
          </a:p>
          <a:p>
            <a:pPr lvl="0">
              <a:lnSpc>
                <a:spcPct val="90000"/>
              </a:lnSpc>
              <a:buClr>
                <a:srgbClr val="000066"/>
              </a:buClr>
              <a:buSzPct val="100000"/>
              <a:buFont typeface="Calibri"/>
              <a:buChar char="•"/>
            </a:pPr>
            <a:r>
              <a:rPr lang="en-US" sz="1100" i="1" dirty="0">
                <a:solidFill>
                  <a:srgbClr val="000066"/>
                </a:solidFill>
                <a:ea typeface="Calibri"/>
                <a:cs typeface="Calibri"/>
                <a:sym typeface="Calibri"/>
              </a:rPr>
              <a:t> Maturity phase of the PLC</a:t>
            </a:r>
            <a:r>
              <a:rPr lang="en-US" sz="1100" i="1" u="sng" dirty="0">
                <a:solidFill>
                  <a:srgbClr val="0070C0"/>
                </a:solidFill>
                <a:ea typeface="Calibri"/>
                <a:cs typeface="Calibri"/>
                <a:sym typeface="Calibri"/>
              </a:rPr>
              <a:t>:</a:t>
            </a:r>
          </a:p>
          <a:p>
            <a:pPr lvl="1">
              <a:lnSpc>
                <a:spcPct val="90000"/>
              </a:lnSpc>
              <a:buClr>
                <a:srgbClr val="000066"/>
              </a:buClr>
              <a:buSzPct val="100000"/>
              <a:buFont typeface="Calibri"/>
              <a:buChar char="•"/>
            </a:pPr>
            <a:r>
              <a:rPr lang="en-US" sz="1100" dirty="0">
                <a:solidFill>
                  <a:srgbClr val="000066"/>
                </a:solidFill>
                <a:ea typeface="Calibri"/>
                <a:cs typeface="Calibri"/>
                <a:sym typeface="Calibri"/>
              </a:rPr>
              <a:t> For brands that make it past introduction, maturity is usually the longest phase of the PLC.  Sales are at their peak, but the high level of competition often results in price competition and frequent sales promotion, which narrow profit margins.  Firms monitor consumer trends and adapt existing products, or bring out new variants, to keep pace with changing consumer needs. Other aspects of the marketing mix may be altered as well.</a:t>
            </a:r>
          </a:p>
          <a:p>
            <a:pPr lvl="0">
              <a:lnSpc>
                <a:spcPct val="90000"/>
              </a:lnSpc>
              <a:buClr>
                <a:srgbClr val="000066"/>
              </a:buClr>
              <a:buSzPct val="100000"/>
              <a:buFont typeface="Calibri"/>
              <a:buChar char="•"/>
            </a:pPr>
            <a:r>
              <a:rPr lang="en-US" sz="1100" i="1" dirty="0">
                <a:solidFill>
                  <a:srgbClr val="000066"/>
                </a:solidFill>
                <a:ea typeface="Calibri"/>
                <a:cs typeface="Calibri"/>
                <a:sym typeface="Calibri"/>
              </a:rPr>
              <a:t> Decline phase of the PLC:</a:t>
            </a:r>
            <a:r>
              <a:rPr lang="en-US" sz="1100" dirty="0">
                <a:solidFill>
                  <a:schemeClr val="dk1"/>
                </a:solidFill>
                <a:ea typeface="Calibri"/>
                <a:cs typeface="Calibri"/>
                <a:sym typeface="Calibri"/>
              </a:rPr>
              <a:t> </a:t>
            </a:r>
          </a:p>
          <a:p>
            <a:pPr lvl="1">
              <a:lnSpc>
                <a:spcPct val="90000"/>
              </a:lnSpc>
              <a:buClr>
                <a:schemeClr val="dk1"/>
              </a:buClr>
              <a:buSzPct val="100000"/>
              <a:buFont typeface="Calibri"/>
              <a:buChar char="•"/>
            </a:pPr>
            <a:r>
              <a:rPr lang="en-US" sz="1100" dirty="0">
                <a:solidFill>
                  <a:schemeClr val="dk1"/>
                </a:solidFill>
                <a:ea typeface="Calibri"/>
                <a:cs typeface="Calibri"/>
                <a:sym typeface="Calibri"/>
              </a:rPr>
              <a:t> A steady decrease in sales and profits characterizes the decline phase of the PLC. Often the root cause of declining sales is product obsolescence forced by new technology, or a radical change in consumer needs. </a:t>
            </a:r>
            <a:r>
              <a:rPr lang="en-US" sz="1100" dirty="0">
                <a:solidFill>
                  <a:srgbClr val="000066"/>
                </a:solidFill>
                <a:ea typeface="Calibri"/>
                <a:cs typeface="Calibri"/>
                <a:sym typeface="Calibri"/>
              </a:rPr>
              <a:t>The goal</a:t>
            </a:r>
            <a:r>
              <a:rPr lang="en-US" sz="1100" i="1" dirty="0">
                <a:solidFill>
                  <a:srgbClr val="000066"/>
                </a:solidFill>
                <a:ea typeface="Calibri"/>
                <a:cs typeface="Calibri"/>
                <a:sym typeface="Calibri"/>
              </a:rPr>
              <a:t> </a:t>
            </a:r>
            <a:r>
              <a:rPr lang="en-US" sz="1100" dirty="0">
                <a:solidFill>
                  <a:schemeClr val="dk1"/>
                </a:solidFill>
                <a:ea typeface="Calibri"/>
                <a:cs typeface="Calibri"/>
                <a:sym typeface="Calibri"/>
              </a:rPr>
              <a:t> of the firm is to remain profitable, and marketers typically must decide whether to stay in the game or phase out a product. A phase out can occur in stages until existing inventory runs out, or the firm can have a fire sale and dump inventory immediately. Firms that decide to keep a product in decline attempt to maximize their profit by minimizing costs: very little investment in advertising or other forms of marketing communications are undertaken. The e-commerce marketplace has extended the life of many products that would have otherwise died without advertising support.</a:t>
            </a:r>
            <a:endParaRPr lang="en-IN"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63790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83104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29945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95800"/>
            <a:ext cx="5486400" cy="4114800"/>
          </a:xfrm>
        </p:spPr>
        <p:txBody>
          <a:bodyPr/>
          <a:lstStyle/>
          <a:p>
            <a:pPr lvl="0">
              <a:buSzPct val="25000"/>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944833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1448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lvl="0">
              <a:buSzPct val="25000"/>
            </a:pPr>
            <a:endParaRPr lang="en-US"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92797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490934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817337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0000"/>
              </a:lnSpc>
              <a:buClr>
                <a:schemeClr val="dk1"/>
              </a:buClr>
              <a:buSzPct val="100000"/>
              <a:buFont typeface="Calibri"/>
              <a:buChar char="•"/>
            </a:pPr>
            <a:r>
              <a:rPr lang="en-US" dirty="0">
                <a:solidFill>
                  <a:schemeClr val="dk1"/>
                </a:solidFill>
                <a:ea typeface="Calibri"/>
                <a:cs typeface="Calibri"/>
                <a:sym typeface="Calibri"/>
              </a:rPr>
              <a:t>When Disney decided to expand their movies beyond those targeting young children, they realized the importance of creating a sub-brand that could be marketed separately from existing Disney films, and the Touchstone film brand was born. Touchstone films are targeted at older audiences and often feature more adult content in terms of language and sexual situations that is not appropriate for young children.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452518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893560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125430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73932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839572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54830"/>
          </a:xfrm>
        </p:spPr>
        <p:txBody>
          <a:bodyPr/>
          <a:lstStyle/>
          <a:p>
            <a:pPr lvl="0">
              <a:buSzPct val="25000"/>
            </a:pPr>
            <a:endParaRPr lang="en-IN" sz="1000" b="1"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55859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Clr>
                <a:schemeClr val="dk1"/>
              </a:buClr>
              <a:buSzPct val="100000"/>
              <a:buFont typeface="Calibri"/>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636139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Clr>
                <a:schemeClr val="dk1"/>
              </a:buClr>
              <a:buSzPct val="25000"/>
            </a:pPr>
            <a:endParaRPr lang="en-US" b="1"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905704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573421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26337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630745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95703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chemeClr val="dk1"/>
              </a:buClr>
              <a:buSzPct val="100000"/>
              <a:buFont typeface="Arial"/>
              <a:buChar char="•"/>
            </a:pPr>
            <a:r>
              <a:rPr lang="en-IN" dirty="0">
                <a:solidFill>
                  <a:schemeClr val="dk1"/>
                </a:solidFill>
                <a:ea typeface="Calibri"/>
                <a:cs typeface="Calibri"/>
                <a:sym typeface="Calibri"/>
              </a:rPr>
              <a:t>Some store brands opt for copycat packaging, mimicking the look of the national branded product they want to knock off. </a:t>
            </a:r>
          </a:p>
          <a:p>
            <a:pPr marL="171450" lvl="0" indent="-171450">
              <a:buClr>
                <a:schemeClr val="dk1"/>
              </a:buClr>
              <a:buSzPct val="100000"/>
              <a:buFont typeface="Arial"/>
              <a:buChar char="•"/>
            </a:pPr>
            <a:r>
              <a:rPr lang="en-IN" dirty="0">
                <a:solidFill>
                  <a:schemeClr val="dk1"/>
                </a:solidFill>
                <a:ea typeface="Calibri"/>
                <a:cs typeface="Calibri"/>
                <a:sym typeface="Calibri"/>
              </a:rPr>
              <a:t>Walgreen’s is a master of such copycat packaging—look on any shelf in its medicinal categories and you will see a Walgreen’s brand proudly merchandised on the shelf right next to the leading national brand in that category, with the package design and </a:t>
            </a:r>
            <a:r>
              <a:rPr lang="en-IN" dirty="0" err="1">
                <a:solidFill>
                  <a:schemeClr val="dk1"/>
                </a:solidFill>
                <a:ea typeface="Calibri"/>
                <a:cs typeface="Calibri"/>
                <a:sym typeface="Calibri"/>
              </a:rPr>
              <a:t>colors</a:t>
            </a:r>
            <a:r>
              <a:rPr lang="en-IN" dirty="0">
                <a:solidFill>
                  <a:schemeClr val="dk1"/>
                </a:solidFill>
                <a:ea typeface="Calibri"/>
                <a:cs typeface="Calibri"/>
                <a:sym typeface="Calibri"/>
              </a:rPr>
              <a:t> so similar that you have to look carefully to discern what you are actually buying.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924578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80000"/>
              </a:lnSpc>
              <a:buSzPct val="25000"/>
            </a:pPr>
            <a:r>
              <a:rPr lang="en-IN" sz="800" dirty="0">
                <a:solidFill>
                  <a:schemeClr val="dk1"/>
                </a:solidFill>
                <a:ea typeface="Calibri"/>
                <a:cs typeface="Calibri"/>
                <a:sym typeface="Calibri"/>
              </a:rPr>
              <a:t>In addition to the packaging of other brands in the same product category, marketers must consider the choice of packaging material, and evaluate it with respect to the image that material projects. For example, plastic is often perceived as cheap—not the best packaging choice for a brand attempting to establish an elite brand image.</a:t>
            </a:r>
          </a:p>
          <a:p>
            <a:pPr lvl="0">
              <a:lnSpc>
                <a:spcPct val="80000"/>
              </a:lnSpc>
              <a:buClr>
                <a:schemeClr val="dk1"/>
              </a:buClr>
              <a:buSzPct val="100000"/>
              <a:buFont typeface="Calibri"/>
              <a:buChar char="•"/>
            </a:pPr>
            <a:r>
              <a:rPr lang="en-IN" sz="800" dirty="0">
                <a:solidFill>
                  <a:schemeClr val="dk1"/>
                </a:solidFill>
                <a:ea typeface="Calibri"/>
                <a:cs typeface="Calibri"/>
                <a:sym typeface="Calibri"/>
              </a:rPr>
              <a:t> As sustainability becomes more important to both consumers and the corporate world, the environmental impact of different packaging choices will become increasingly important.  Is the package made of recycled materials?  Is it biodegradable?  Does it use less packaging materials?  Of course the environmental impact must be balanced against consumer needs and desires.  As the text mentions, refill pouches had a relatively short life, as the majority of consumers didn’t like having to transfer the refill liquid into the existing spray bottle or container.</a:t>
            </a:r>
          </a:p>
          <a:p>
            <a:pPr lvl="0">
              <a:lnSpc>
                <a:spcPct val="80000"/>
              </a:lnSpc>
              <a:buClr>
                <a:schemeClr val="dk1"/>
              </a:buClr>
              <a:buSzPct val="100000"/>
              <a:buFont typeface="Calibri"/>
              <a:buChar char="•"/>
            </a:pPr>
            <a:r>
              <a:rPr lang="en-IN" sz="800" dirty="0">
                <a:solidFill>
                  <a:schemeClr val="dk1"/>
                </a:solidFill>
                <a:ea typeface="Calibri"/>
                <a:cs typeface="Calibri"/>
                <a:sym typeface="Calibri"/>
              </a:rPr>
              <a:t> The shape and </a:t>
            </a:r>
            <a:r>
              <a:rPr lang="en-IN" sz="800" dirty="0" err="1">
                <a:solidFill>
                  <a:schemeClr val="dk1"/>
                </a:solidFill>
                <a:ea typeface="Calibri"/>
                <a:cs typeface="Calibri"/>
                <a:sym typeface="Calibri"/>
              </a:rPr>
              <a:t>colors</a:t>
            </a:r>
            <a:r>
              <a:rPr lang="en-IN" sz="800" dirty="0">
                <a:solidFill>
                  <a:schemeClr val="dk1"/>
                </a:solidFill>
                <a:ea typeface="Calibri"/>
                <a:cs typeface="Calibri"/>
                <a:sym typeface="Calibri"/>
              </a:rPr>
              <a:t> used on the package can be very helpful in creating brand meaning. Curved shapes are feminine, square and angular shapes are masculine. White communicates purity, while green is associated with health, vegetables, and a minty </a:t>
            </a:r>
            <a:r>
              <a:rPr lang="en-IN" sz="800" dirty="0" err="1">
                <a:solidFill>
                  <a:schemeClr val="dk1"/>
                </a:solidFill>
                <a:ea typeface="Calibri"/>
                <a:cs typeface="Calibri"/>
                <a:sym typeface="Calibri"/>
              </a:rPr>
              <a:t>flavor</a:t>
            </a:r>
            <a:r>
              <a:rPr lang="en-IN" sz="800" dirty="0">
                <a:solidFill>
                  <a:schemeClr val="dk1"/>
                </a:solidFill>
                <a:ea typeface="Calibri"/>
                <a:cs typeface="Calibri"/>
                <a:sym typeface="Calibri"/>
              </a:rPr>
              <a:t>.</a:t>
            </a:r>
          </a:p>
          <a:p>
            <a:pPr lvl="0">
              <a:lnSpc>
                <a:spcPct val="80000"/>
              </a:lnSpc>
              <a:buClr>
                <a:schemeClr val="dk1"/>
              </a:buClr>
              <a:buSzPct val="100000"/>
              <a:buFont typeface="Calibri"/>
              <a:buChar char="•"/>
            </a:pPr>
            <a:r>
              <a:rPr lang="en-IN" sz="800" dirty="0">
                <a:solidFill>
                  <a:schemeClr val="dk1"/>
                </a:solidFill>
                <a:ea typeface="Calibri"/>
                <a:cs typeface="Calibri"/>
                <a:sym typeface="Calibri"/>
              </a:rPr>
              <a:t> Graphics can be used to show the results of using the product, the type of person who should be purchasing the product, or the product itself.</a:t>
            </a:r>
          </a:p>
          <a:p>
            <a:pPr lvl="0">
              <a:lnSpc>
                <a:spcPct val="80000"/>
              </a:lnSpc>
              <a:buClr>
                <a:schemeClr val="dk1"/>
              </a:buClr>
              <a:buSzPct val="100000"/>
            </a:pPr>
            <a:endParaRPr lang="en-IN" sz="800" dirty="0">
              <a:solidFill>
                <a:schemeClr val="dk1"/>
              </a:solidFill>
              <a:ea typeface="Calibri"/>
              <a:cs typeface="Calibri"/>
              <a:sym typeface="Calibri"/>
            </a:endParaRPr>
          </a:p>
          <a:p>
            <a:pPr lvl="0">
              <a:lnSpc>
                <a:spcPct val="80000"/>
              </a:lnSpc>
              <a:buClr>
                <a:schemeClr val="dk1"/>
              </a:buClr>
              <a:buSzPct val="100000"/>
              <a:buFont typeface="Calibri"/>
              <a:buChar char="•"/>
            </a:pPr>
            <a:r>
              <a:rPr lang="en-IN" sz="800" dirty="0">
                <a:solidFill>
                  <a:schemeClr val="dk1"/>
                </a:solidFill>
                <a:ea typeface="Calibri"/>
                <a:cs typeface="Calibri"/>
                <a:sym typeface="Calibri"/>
              </a:rPr>
              <a:t>VIEW is an acronym which stands for the four basis elements of the model:</a:t>
            </a:r>
          </a:p>
          <a:p>
            <a:pPr lvl="1">
              <a:lnSpc>
                <a:spcPct val="80000"/>
              </a:lnSpc>
              <a:buClr>
                <a:schemeClr val="dk1"/>
              </a:buClr>
              <a:buSzPct val="100000"/>
              <a:buFont typeface="Calibri"/>
              <a:buChar char="•"/>
            </a:pPr>
            <a:r>
              <a:rPr lang="en-IN" sz="800" b="1" dirty="0">
                <a:solidFill>
                  <a:schemeClr val="dk1"/>
                </a:solidFill>
                <a:ea typeface="Calibri"/>
                <a:cs typeface="Calibri"/>
                <a:sym typeface="Calibri"/>
              </a:rPr>
              <a:t> V</a:t>
            </a:r>
            <a:r>
              <a:rPr lang="en-IN" sz="800" b="1" u="sng" dirty="0">
                <a:solidFill>
                  <a:schemeClr val="dk1"/>
                </a:solidFill>
                <a:ea typeface="Calibri"/>
                <a:cs typeface="Calibri"/>
                <a:sym typeface="Calibri"/>
              </a:rPr>
              <a:t> </a:t>
            </a:r>
            <a:r>
              <a:rPr lang="en-IN" sz="800" b="1" dirty="0">
                <a:solidFill>
                  <a:schemeClr val="dk1"/>
                </a:solidFill>
                <a:ea typeface="Calibri"/>
                <a:cs typeface="Calibri"/>
                <a:sym typeface="Calibri"/>
              </a:rPr>
              <a:t>= Visibility</a:t>
            </a:r>
            <a:r>
              <a:rPr lang="en-IN" sz="800" dirty="0">
                <a:solidFill>
                  <a:schemeClr val="dk1"/>
                </a:solidFill>
                <a:ea typeface="Calibri"/>
                <a:cs typeface="Calibri"/>
                <a:sym typeface="Calibri"/>
              </a:rPr>
              <a:t>: the package’s ability to stand out on the shelf and to attractive attention. Visibility is somewhat dependent upon the brands that the product is placed next to on the shelf.</a:t>
            </a:r>
          </a:p>
          <a:p>
            <a:pPr lvl="1">
              <a:lnSpc>
                <a:spcPct val="80000"/>
              </a:lnSpc>
              <a:buClr>
                <a:schemeClr val="dk1"/>
              </a:buClr>
              <a:buSzPct val="100000"/>
              <a:buFont typeface="Calibri"/>
              <a:buChar char="•"/>
            </a:pPr>
            <a:r>
              <a:rPr lang="en-IN" sz="800" b="1" dirty="0">
                <a:solidFill>
                  <a:schemeClr val="dk1"/>
                </a:solidFill>
                <a:ea typeface="Calibri"/>
                <a:cs typeface="Calibri"/>
                <a:sym typeface="Calibri"/>
              </a:rPr>
              <a:t> I = Information</a:t>
            </a:r>
            <a:r>
              <a:rPr lang="en-IN" sz="800" dirty="0">
                <a:solidFill>
                  <a:schemeClr val="dk1"/>
                </a:solidFill>
                <a:ea typeface="Calibri"/>
                <a:cs typeface="Calibri"/>
                <a:sym typeface="Calibri"/>
              </a:rPr>
              <a:t>: the presence or absence of warnings, directions, nutritional information, product information, </a:t>
            </a:r>
            <a:r>
              <a:rPr lang="en-IN" sz="800" b="1" dirty="0">
                <a:solidFill>
                  <a:schemeClr val="dk1"/>
                </a:solidFill>
                <a:ea typeface="Calibri"/>
                <a:cs typeface="Calibri"/>
                <a:sym typeface="Calibri"/>
              </a:rPr>
              <a:t>UPC code</a:t>
            </a:r>
            <a:r>
              <a:rPr lang="en-IN" sz="800" dirty="0">
                <a:solidFill>
                  <a:schemeClr val="dk1"/>
                </a:solidFill>
                <a:ea typeface="Calibri"/>
                <a:cs typeface="Calibri"/>
                <a:sym typeface="Calibri"/>
              </a:rPr>
              <a:t>, recipes, or any other written information.</a:t>
            </a:r>
          </a:p>
          <a:p>
            <a:pPr lvl="1">
              <a:lnSpc>
                <a:spcPct val="80000"/>
              </a:lnSpc>
              <a:buClr>
                <a:schemeClr val="dk1"/>
              </a:buClr>
              <a:buSzPct val="100000"/>
              <a:buFont typeface="Calibri"/>
              <a:buChar char="•"/>
            </a:pPr>
            <a:r>
              <a:rPr lang="en-IN" sz="800" b="1" dirty="0">
                <a:solidFill>
                  <a:schemeClr val="dk1"/>
                </a:solidFill>
                <a:ea typeface="Calibri"/>
                <a:cs typeface="Calibri"/>
                <a:sym typeface="Calibri"/>
              </a:rPr>
              <a:t> E = Emotional appeal</a:t>
            </a:r>
            <a:r>
              <a:rPr lang="en-IN" sz="800" dirty="0">
                <a:solidFill>
                  <a:schemeClr val="dk1"/>
                </a:solidFill>
                <a:ea typeface="Calibri"/>
                <a:cs typeface="Calibri"/>
                <a:sym typeface="Calibri"/>
              </a:rPr>
              <a:t>: Similar to brand names, product packages have the ability to function as perceptual or surrogate cues in that they may suggest that specific attributes or benefits are provided by the brand. </a:t>
            </a:r>
            <a:r>
              <a:rPr lang="en-IN" sz="800" dirty="0" err="1">
                <a:solidFill>
                  <a:schemeClr val="dk1"/>
                </a:solidFill>
                <a:ea typeface="Calibri"/>
                <a:cs typeface="Calibri"/>
                <a:sym typeface="Calibri"/>
              </a:rPr>
              <a:t>Color</a:t>
            </a:r>
            <a:r>
              <a:rPr lang="en-IN" sz="800" dirty="0">
                <a:solidFill>
                  <a:schemeClr val="dk1"/>
                </a:solidFill>
                <a:ea typeface="Calibri"/>
                <a:cs typeface="Calibri"/>
                <a:sym typeface="Calibri"/>
              </a:rPr>
              <a:t>, in particular, is helpful in this regard. Reflective gold and silver </a:t>
            </a:r>
            <a:r>
              <a:rPr lang="en-IN" sz="800" dirty="0" err="1">
                <a:solidFill>
                  <a:schemeClr val="dk1"/>
                </a:solidFill>
                <a:ea typeface="Calibri"/>
                <a:cs typeface="Calibri"/>
                <a:sym typeface="Calibri"/>
              </a:rPr>
              <a:t>colorings</a:t>
            </a:r>
            <a:r>
              <a:rPr lang="en-IN" sz="800" dirty="0">
                <a:solidFill>
                  <a:schemeClr val="dk1"/>
                </a:solidFill>
                <a:ea typeface="Calibri"/>
                <a:cs typeface="Calibri"/>
                <a:sym typeface="Calibri"/>
              </a:rPr>
              <a:t> create a prestigious look for the brand; green connotes healthiness and is often used in food packaging; red is a </a:t>
            </a:r>
            <a:r>
              <a:rPr lang="en-IN" sz="800" dirty="0" err="1">
                <a:solidFill>
                  <a:schemeClr val="dk1"/>
                </a:solidFill>
                <a:ea typeface="Calibri"/>
                <a:cs typeface="Calibri"/>
                <a:sym typeface="Calibri"/>
              </a:rPr>
              <a:t>color</a:t>
            </a:r>
            <a:r>
              <a:rPr lang="en-IN" sz="800" dirty="0">
                <a:solidFill>
                  <a:schemeClr val="dk1"/>
                </a:solidFill>
                <a:ea typeface="Calibri"/>
                <a:cs typeface="Calibri"/>
                <a:sym typeface="Calibri"/>
              </a:rPr>
              <a:t> that can be associated with romance, spiciness, or certain </a:t>
            </a:r>
            <a:r>
              <a:rPr lang="en-IN" sz="800" dirty="0" err="1">
                <a:solidFill>
                  <a:schemeClr val="dk1"/>
                </a:solidFill>
                <a:ea typeface="Calibri"/>
                <a:cs typeface="Calibri"/>
                <a:sym typeface="Calibri"/>
              </a:rPr>
              <a:t>flavors</a:t>
            </a:r>
            <a:r>
              <a:rPr lang="en-IN" sz="800" dirty="0">
                <a:solidFill>
                  <a:schemeClr val="dk1"/>
                </a:solidFill>
                <a:ea typeface="Calibri"/>
                <a:cs typeface="Calibri"/>
                <a:sym typeface="Calibri"/>
              </a:rPr>
              <a:t> (strawberry, tomato, etc.). Other package elements contribute to a product’s emotional appeal as well. Curved packaging, such as perfume bottles, are feminine in nature. Wooden packaging materials (cologne stoppers, for example)</a:t>
            </a:r>
            <a:r>
              <a:rPr lang="en-IN" sz="800" strike="sngStrike" dirty="0">
                <a:solidFill>
                  <a:schemeClr val="dk1"/>
                </a:solidFill>
                <a:ea typeface="Calibri"/>
                <a:cs typeface="Calibri"/>
                <a:sym typeface="Calibri"/>
              </a:rPr>
              <a:t>,</a:t>
            </a:r>
            <a:r>
              <a:rPr lang="en-IN" sz="800" dirty="0">
                <a:solidFill>
                  <a:schemeClr val="dk1"/>
                </a:solidFill>
                <a:ea typeface="Calibri"/>
                <a:cs typeface="Calibri"/>
                <a:sym typeface="Calibri"/>
              </a:rPr>
              <a:t> are more masculine in nature.</a:t>
            </a:r>
          </a:p>
          <a:p>
            <a:pPr lvl="1">
              <a:lnSpc>
                <a:spcPct val="80000"/>
              </a:lnSpc>
              <a:buClr>
                <a:schemeClr val="dk1"/>
              </a:buClr>
              <a:buSzPct val="100000"/>
              <a:buFont typeface="Calibri"/>
              <a:buChar char="•"/>
            </a:pPr>
            <a:r>
              <a:rPr lang="en-IN" sz="800" b="1" dirty="0">
                <a:solidFill>
                  <a:schemeClr val="dk1"/>
                </a:solidFill>
                <a:ea typeface="Calibri"/>
                <a:cs typeface="Calibri"/>
                <a:sym typeface="Calibri"/>
              </a:rPr>
              <a:t> W = Workability</a:t>
            </a:r>
            <a:r>
              <a:rPr lang="en-IN" sz="800" dirty="0">
                <a:solidFill>
                  <a:schemeClr val="dk1"/>
                </a:solidFill>
                <a:ea typeface="Calibri"/>
                <a:cs typeface="Calibri"/>
                <a:sym typeface="Calibri"/>
              </a:rPr>
              <a:t>: Workability from the perspective of the retailer details issues such as whether the package fits easily onto the retail shelf and whether multiple units can be stacked upon one another, as well as whether the package actually protects the product. Workability from the customer viewpoint relates to whether the package will fit in cabinets or in the refrigerator (the 3-liter Coke failed for this reason), and whether it is easy to use (wine in a box comes with a spigot; plastic juice containers are safer for children to use; Ziploc linings in everything from cereal to hotdogs keep products fresh longer).</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718647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87807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2992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pPr marL="228600" lvl="0" indent="-228600">
              <a:lnSpc>
                <a:spcPct val="90000"/>
              </a:lnSpc>
              <a:buSzPct val="25000"/>
            </a:pPr>
            <a:endParaRPr lang="en-US"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76781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72574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62600" cy="4419600"/>
          </a:xfrm>
        </p:spPr>
        <p:txBody>
          <a:bodyPr/>
          <a:lstStyle/>
          <a:p>
            <a:pPr lvl="0">
              <a:buSzPct val="25000"/>
            </a:pPr>
            <a:endParaRPr lang="en-US"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425725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57189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98849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30209-863C-418F-BAB1-E550497831D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375521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30209-863C-418F-BAB1-E550497831D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96708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30209-863C-418F-BAB1-E550497831D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361403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lvl1pPr marL="118872" indent="-228600">
              <a:buClr>
                <a:srgbClr val="007FA3"/>
              </a:buClr>
              <a:buSzPct val="100000"/>
              <a:defRPr sz="2600"/>
            </a:lvl1pPr>
            <a:lvl2pPr marL="569913" indent="-285750">
              <a:buClr>
                <a:srgbClr val="007FA3"/>
              </a:buClr>
              <a:buFont typeface="Wingdings" panose="05000000000000000000" pitchFamily="2" charset="2"/>
              <a:buChar char="§"/>
              <a:defRPr sz="2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2" name="Title 1"/>
          <p:cNvSpPr>
            <a:spLocks noGrp="1"/>
          </p:cNvSpPr>
          <p:nvPr>
            <p:ph type="title"/>
          </p:nvPr>
        </p:nvSpPr>
        <p:spPr>
          <a:xfrm>
            <a:off x="457200" y="215372"/>
            <a:ext cx="8229600" cy="546628"/>
          </a:xfrm>
        </p:spPr>
        <p:txBody>
          <a:bodyPr/>
          <a:lstStyle/>
          <a:p>
            <a:r>
              <a:rPr lang="en-US" dirty="0"/>
              <a:t>Click to edit Master title style</a:t>
            </a:r>
          </a:p>
        </p:txBody>
      </p:sp>
    </p:spTree>
    <p:extLst>
      <p:ext uri="{BB962C8B-B14F-4D97-AF65-F5344CB8AC3E}">
        <p14:creationId xmlns:p14="http://schemas.microsoft.com/office/powerpoint/2010/main" val="116127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30209-863C-418F-BAB1-E550497831D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87608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A30209-863C-418F-BAB1-E550497831D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58132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A30209-863C-418F-BAB1-E550497831D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128851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30209-863C-418F-BAB1-E550497831D3}" type="datetimeFigureOut">
              <a:rPr lang="en-US" smtClean="0"/>
              <a:t>3/28/2021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2550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A30209-863C-418F-BAB1-E550497831D3}" type="datetimeFigureOut">
              <a:rPr lang="en-US" smtClean="0"/>
              <a:t>3/28/2021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1100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30209-863C-418F-BAB1-E550497831D3}" type="datetimeFigureOut">
              <a:rPr lang="en-US" smtClean="0"/>
              <a:t>3/28/2021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176409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30209-863C-418F-BAB1-E550497831D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95387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A30209-863C-418F-BAB1-E550497831D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374654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30209-863C-418F-BAB1-E550497831D3}" type="datetimeFigureOut">
              <a:rPr lang="en-US" smtClean="0"/>
              <a:t>3/28/2021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D0149-D553-4E94-8671-4F7E21500E34}" type="slidenum">
              <a:rPr lang="en-US" smtClean="0"/>
              <a:t>‹#›</a:t>
            </a:fld>
            <a:endParaRPr lang="en-US"/>
          </a:p>
        </p:txBody>
      </p:sp>
    </p:spTree>
    <p:extLst>
      <p:ext uri="{BB962C8B-B14F-4D97-AF65-F5344CB8AC3E}">
        <p14:creationId xmlns:p14="http://schemas.microsoft.com/office/powerpoint/2010/main" val="3503084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uspto.gov/main/trademarks.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309" y="0"/>
            <a:ext cx="9136691" cy="6857999"/>
          </a:xfrm>
          <a:prstGeom prst="rect">
            <a:avLst/>
          </a:prstGeom>
        </p:spPr>
      </p:pic>
      <p:sp>
        <p:nvSpPr>
          <p:cNvPr id="2" name="Title 1"/>
          <p:cNvSpPr>
            <a:spLocks noGrp="1"/>
          </p:cNvSpPr>
          <p:nvPr>
            <p:ph type="ctrTitle"/>
          </p:nvPr>
        </p:nvSpPr>
        <p:spPr>
          <a:xfrm>
            <a:off x="0" y="128677"/>
            <a:ext cx="9144000" cy="931653"/>
          </a:xfrm>
        </p:spPr>
        <p:txBody>
          <a:bodyPr>
            <a:normAutofit/>
          </a:bodyPr>
          <a:lstStyle/>
          <a:p>
            <a:r>
              <a:rPr lang="en-US" dirty="0"/>
              <a:t>Lecture 9</a:t>
            </a:r>
          </a:p>
        </p:txBody>
      </p:sp>
      <p:sp>
        <p:nvSpPr>
          <p:cNvPr id="3" name="Subtitle 2"/>
          <p:cNvSpPr>
            <a:spLocks noGrp="1"/>
          </p:cNvSpPr>
          <p:nvPr>
            <p:ph type="subTitle" idx="1"/>
          </p:nvPr>
        </p:nvSpPr>
        <p:spPr>
          <a:xfrm>
            <a:off x="0" y="1342896"/>
            <a:ext cx="9144000" cy="646981"/>
          </a:xfrm>
        </p:spPr>
        <p:txBody>
          <a:bodyPr>
            <a:normAutofit/>
          </a:bodyPr>
          <a:lstStyle/>
          <a:p>
            <a:r>
              <a:rPr lang="en-US" sz="3000" dirty="0"/>
              <a:t>Product Strategy, Branding and Product Management</a:t>
            </a:r>
          </a:p>
        </p:txBody>
      </p:sp>
    </p:spTree>
    <p:extLst>
      <p:ext uri="{BB962C8B-B14F-4D97-AF65-F5344CB8AC3E}">
        <p14:creationId xmlns:p14="http://schemas.microsoft.com/office/powerpoint/2010/main" val="29380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80028"/>
          </a:xfrm>
        </p:spPr>
        <p:txBody>
          <a:bodyPr>
            <a:noAutofit/>
          </a:bodyPr>
          <a:lstStyle/>
          <a:p>
            <a:r>
              <a:rPr lang="en-US" sz="4000" dirty="0">
                <a:latin typeface="+mn-lt"/>
                <a:sym typeface="Calibri"/>
              </a:rPr>
              <a:t>Quality as a Product Objective: TQM and Beyond</a:t>
            </a:r>
            <a:endParaRPr lang="en-IN" sz="4000" dirty="0">
              <a:latin typeface="+mn-lt"/>
            </a:endParaRPr>
          </a:p>
        </p:txBody>
      </p:sp>
      <p:sp>
        <p:nvSpPr>
          <p:cNvPr id="10" name="Content Placeholder 3"/>
          <p:cNvSpPr>
            <a:spLocks noGrp="1"/>
          </p:cNvSpPr>
          <p:nvPr>
            <p:ph idx="1"/>
          </p:nvPr>
        </p:nvSpPr>
        <p:spPr>
          <a:xfrm>
            <a:off x="457200" y="1600200"/>
            <a:ext cx="4114800" cy="3810000"/>
          </a:xfrm>
        </p:spPr>
        <p:txBody>
          <a:bodyPr>
            <a:normAutofit/>
          </a:bodyPr>
          <a:lstStyle/>
          <a:p>
            <a:pPr marL="255600" indent="-255600">
              <a:buSzPct val="100000"/>
            </a:pPr>
            <a:r>
              <a:rPr lang="en-US" dirty="0">
                <a:solidFill>
                  <a:schemeClr val="dk1"/>
                </a:solidFill>
                <a:ea typeface="Calibri"/>
                <a:cs typeface="Calibri"/>
                <a:sym typeface="Calibri"/>
              </a:rPr>
              <a:t>Product quality is often a key objective.</a:t>
            </a:r>
          </a:p>
          <a:p>
            <a:pPr marL="255600" indent="-255600">
              <a:buSzPct val="100000"/>
            </a:pPr>
            <a:r>
              <a:rPr lang="en-US" dirty="0">
                <a:solidFill>
                  <a:schemeClr val="dk1"/>
                </a:solidFill>
                <a:ea typeface="Calibri"/>
                <a:cs typeface="Calibri"/>
                <a:sym typeface="Calibri"/>
              </a:rPr>
              <a:t>A philosophy of total quality management (TQM) can help companies achieve quality objectives.</a:t>
            </a:r>
            <a:endParaRPr lang="en-US" dirty="0"/>
          </a:p>
        </p:txBody>
      </p:sp>
      <p:pic>
        <p:nvPicPr>
          <p:cNvPr id="4" name="Picture 268" descr="A print ad for Timberland shows a photo of a hooded jacket. Copy includes, “One American Institution that won’t fall apart.”"/>
          <p:cNvPicPr preferRelativeResize="0"/>
          <p:nvPr/>
        </p:nvPicPr>
        <p:blipFill rotWithShape="1">
          <a:blip r:embed="rId3">
            <a:alphaModFix/>
          </a:blip>
          <a:srcRect r="6711"/>
          <a:stretch/>
        </p:blipFill>
        <p:spPr>
          <a:xfrm>
            <a:off x="5092701" y="1295400"/>
            <a:ext cx="3350260" cy="4262061"/>
          </a:xfrm>
          <a:prstGeom prst="rect">
            <a:avLst/>
          </a:prstGeom>
          <a:noFill/>
          <a:ln>
            <a:noFill/>
          </a:ln>
        </p:spPr>
      </p:pic>
    </p:spTree>
    <p:extLst>
      <p:ext uri="{BB962C8B-B14F-4D97-AF65-F5344CB8AC3E}">
        <p14:creationId xmlns:p14="http://schemas.microsoft.com/office/powerpoint/2010/main" val="13578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j-lt"/>
                <a:sym typeface="Calibri"/>
              </a:rPr>
              <a:t>Quality Guidelines</a:t>
            </a:r>
            <a:endParaRPr lang="en-IN" sz="4000" dirty="0">
              <a:latin typeface="+mj-lt"/>
            </a:endParaRPr>
          </a:p>
        </p:txBody>
      </p:sp>
      <p:sp>
        <p:nvSpPr>
          <p:cNvPr id="6" name="Content Placeholder 2"/>
          <p:cNvSpPr>
            <a:spLocks noGrp="1"/>
          </p:cNvSpPr>
          <p:nvPr>
            <p:ph idx="1"/>
          </p:nvPr>
        </p:nvSpPr>
        <p:spPr/>
        <p:txBody>
          <a:bodyPr>
            <a:normAutofit/>
          </a:bodyPr>
          <a:lstStyle/>
          <a:p>
            <a:pPr marL="255600" indent="-255600">
              <a:buSzPct val="100000"/>
            </a:pPr>
            <a:r>
              <a:rPr lang="en-US" dirty="0">
                <a:solidFill>
                  <a:schemeClr val="dk1"/>
                </a:solidFill>
                <a:ea typeface="Calibri"/>
                <a:cs typeface="Calibri"/>
                <a:sym typeface="Calibri"/>
              </a:rPr>
              <a:t>ISO 9000</a:t>
            </a:r>
            <a:endParaRPr lang="en-US"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Standards for quality management</a:t>
            </a:r>
          </a:p>
          <a:p>
            <a:pPr marL="255600" indent="-255600">
              <a:buSzPct val="100000"/>
            </a:pPr>
            <a:r>
              <a:rPr lang="en-US" dirty="0">
                <a:solidFill>
                  <a:schemeClr val="dk1"/>
                </a:solidFill>
                <a:ea typeface="Calibri"/>
                <a:cs typeface="Calibri"/>
                <a:sym typeface="Calibri"/>
              </a:rPr>
              <a:t>ISO 14000</a:t>
            </a:r>
            <a:endParaRPr lang="en-US"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Standards for environmental management</a:t>
            </a:r>
          </a:p>
          <a:p>
            <a:pPr marL="255600" indent="-255600">
              <a:buSzPct val="100000"/>
            </a:pPr>
            <a:r>
              <a:rPr lang="en-US" dirty="0">
                <a:solidFill>
                  <a:schemeClr val="dk1"/>
                </a:solidFill>
                <a:ea typeface="Calibri"/>
                <a:cs typeface="Calibri"/>
                <a:sym typeface="Calibri"/>
              </a:rPr>
              <a:t>Six Sigma methodology</a:t>
            </a:r>
            <a:endParaRPr lang="en-US"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Process allows no more than 3.4 defects per million units (getting it right 99.997% of the time)</a:t>
            </a:r>
            <a:endParaRPr lang="en-US" sz="2800" dirty="0"/>
          </a:p>
        </p:txBody>
      </p:sp>
    </p:spTree>
    <p:extLst>
      <p:ext uri="{BB962C8B-B14F-4D97-AF65-F5344CB8AC3E}">
        <p14:creationId xmlns:p14="http://schemas.microsoft.com/office/powerpoint/2010/main" val="381738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ym typeface="Calibri"/>
              </a:rPr>
              <a:t>Product Quality</a:t>
            </a:r>
            <a:endParaRPr lang="en-IN" sz="4000" dirty="0"/>
          </a:p>
        </p:txBody>
      </p:sp>
      <p:pic>
        <p:nvPicPr>
          <p:cNvPr id="7" name="Picture 289" descr="A cluster diagram shows product objectives focus on quality.&#10;Product Quality (the overall ability of the product to satisfy customer expectations) as follows:&#10;Degree of Pleasure&#10;Durable&#10;Reliable&#10;Versatile&#10;Satisfies Needs&#10;Precision&#10;Ease of Use&#10;Product Safety"/>
          <p:cNvPicPr preferRelativeResize="0"/>
          <p:nvPr/>
        </p:nvPicPr>
        <p:blipFill rotWithShape="1">
          <a:blip r:embed="rId3">
            <a:alphaModFix/>
          </a:blip>
          <a:srcRect/>
          <a:stretch/>
        </p:blipFill>
        <p:spPr>
          <a:xfrm>
            <a:off x="182880" y="1239520"/>
            <a:ext cx="8778240" cy="5618480"/>
          </a:xfrm>
          <a:prstGeom prst="rect">
            <a:avLst/>
          </a:prstGeom>
          <a:noFill/>
          <a:ln>
            <a:noFill/>
          </a:ln>
        </p:spPr>
      </p:pic>
    </p:spTree>
    <p:extLst>
      <p:ext uri="{BB962C8B-B14F-4D97-AF65-F5344CB8AC3E}">
        <p14:creationId xmlns:p14="http://schemas.microsoft.com/office/powerpoint/2010/main" val="34573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noAutofit/>
          </a:bodyPr>
          <a:lstStyle/>
          <a:p>
            <a:r>
              <a:rPr lang="en-US" sz="4000" dirty="0">
                <a:latin typeface="+mj-lt"/>
                <a:sym typeface="Calibri"/>
              </a:rPr>
              <a:t>Use Product Objectives to Decide on a Product Strategy</a:t>
            </a:r>
            <a:endParaRPr lang="en-IN" sz="4000" dirty="0">
              <a:latin typeface="+mj-lt"/>
            </a:endParaRPr>
          </a:p>
        </p:txBody>
      </p:sp>
      <p:sp>
        <p:nvSpPr>
          <p:cNvPr id="3" name="Content Placeholder 2"/>
          <p:cNvSpPr>
            <a:spLocks noGrp="1"/>
          </p:cNvSpPr>
          <p:nvPr>
            <p:ph idx="1"/>
          </p:nvPr>
        </p:nvSpPr>
        <p:spPr>
          <a:xfrm>
            <a:off x="457200" y="1600200"/>
            <a:ext cx="8077200" cy="4419599"/>
          </a:xfrm>
        </p:spPr>
        <p:txBody>
          <a:bodyPr>
            <a:normAutofit/>
          </a:bodyPr>
          <a:lstStyle/>
          <a:p>
            <a:pPr marL="255600" indent="-255600">
              <a:buSzPct val="100000"/>
            </a:pPr>
            <a:r>
              <a:rPr lang="en-US" sz="2800" dirty="0">
                <a:solidFill>
                  <a:schemeClr val="dk1"/>
                </a:solidFill>
                <a:ea typeface="Calibri"/>
                <a:cs typeface="Calibri"/>
                <a:sym typeface="Calibri"/>
              </a:rPr>
              <a:t>Product management systematically guides product strategy development and execution.</a:t>
            </a:r>
          </a:p>
          <a:p>
            <a:pPr marL="255600" indent="-255600">
              <a:buSzPct val="100000"/>
            </a:pPr>
            <a:r>
              <a:rPr lang="en-US" sz="2800" dirty="0">
                <a:solidFill>
                  <a:schemeClr val="dk1"/>
                </a:solidFill>
                <a:ea typeface="Calibri"/>
                <a:cs typeface="Calibri"/>
                <a:sym typeface="Calibri"/>
              </a:rPr>
              <a:t>Process begins with clear product objectives.</a:t>
            </a:r>
            <a:endParaRPr lang="en-US" sz="2800" dirty="0"/>
          </a:p>
          <a:p>
            <a:pPr lvl="1">
              <a:buFont typeface="Wingdings" panose="05000000000000000000" pitchFamily="2" charset="2"/>
              <a:buChar char="§"/>
            </a:pPr>
            <a:r>
              <a:rPr lang="en-US" sz="2800" dirty="0">
                <a:solidFill>
                  <a:schemeClr val="dk1"/>
                </a:solidFill>
                <a:ea typeface="Calibri"/>
                <a:cs typeface="Calibri"/>
                <a:sym typeface="Calibri"/>
              </a:rPr>
              <a:t>Objective setting underlies product line/mix decisions and quality management efforts.</a:t>
            </a:r>
            <a:r>
              <a:rPr lang="en-US" sz="2800" b="1" dirty="0">
                <a:solidFill>
                  <a:schemeClr val="dk2"/>
                </a:solidFill>
                <a:ea typeface="Calibri"/>
                <a:cs typeface="Calibri"/>
                <a:sym typeface="Calibri"/>
              </a:rPr>
              <a:t> </a:t>
            </a:r>
          </a:p>
          <a:p>
            <a:pPr marL="284163" lvl="1" indent="0">
              <a:buNone/>
            </a:pPr>
            <a:endParaRPr lang="en-US" sz="2800" b="1" dirty="0">
              <a:solidFill>
                <a:schemeClr val="dk2"/>
              </a:solidFill>
              <a:latin typeface="Calibri"/>
              <a:ea typeface="Calibri"/>
              <a:cs typeface="Calibri"/>
              <a:sym typeface="Calibri"/>
            </a:endParaRPr>
          </a:p>
          <a:p>
            <a:pPr marL="0" lvl="1" indent="0">
              <a:buNone/>
            </a:pPr>
            <a:r>
              <a:rPr lang="en-US" sz="2800" b="1" dirty="0">
                <a:ea typeface="Calibri"/>
                <a:cs typeface="Calibri"/>
                <a:sym typeface="Calibri"/>
              </a:rPr>
              <a:t>How can you apply criteria for effective objective setting to attainment of your personal career and educational  goals?</a:t>
            </a:r>
            <a:endParaRPr lang="en-US" sz="2800" dirty="0"/>
          </a:p>
        </p:txBody>
      </p:sp>
    </p:spTree>
    <p:extLst>
      <p:ext uri="{BB962C8B-B14F-4D97-AF65-F5344CB8AC3E}">
        <p14:creationId xmlns:p14="http://schemas.microsoft.com/office/powerpoint/2010/main" val="1327423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noAutofit/>
          </a:bodyPr>
          <a:lstStyle/>
          <a:p>
            <a:r>
              <a:rPr lang="en-US" sz="4000" dirty="0">
                <a:latin typeface="+mj-lt"/>
                <a:sym typeface="Calibri"/>
              </a:rPr>
              <a:t>Marketing throughout the Product Life Cycle</a:t>
            </a:r>
            <a:endParaRPr lang="en-IN" sz="4000" dirty="0">
              <a:latin typeface="+mj-lt"/>
            </a:endParaRPr>
          </a:p>
        </p:txBody>
      </p:sp>
      <p:sp>
        <p:nvSpPr>
          <p:cNvPr id="3" name="Content Placeholder 2"/>
          <p:cNvSpPr>
            <a:spLocks noGrp="1"/>
          </p:cNvSpPr>
          <p:nvPr>
            <p:ph idx="1"/>
          </p:nvPr>
        </p:nvSpPr>
        <p:spPr>
          <a:xfrm>
            <a:off x="304800" y="1600200"/>
            <a:ext cx="4338320" cy="4419599"/>
          </a:xfrm>
        </p:spPr>
        <p:txBody>
          <a:bodyPr>
            <a:normAutofit/>
          </a:bodyPr>
          <a:lstStyle/>
          <a:p>
            <a:pPr marL="255600" indent="-255600">
              <a:buSzPct val="100000"/>
            </a:pPr>
            <a:r>
              <a:rPr lang="en-US" sz="2800" dirty="0">
                <a:solidFill>
                  <a:schemeClr val="dk1"/>
                </a:solidFill>
                <a:ea typeface="Calibri"/>
                <a:cs typeface="Calibri"/>
                <a:sym typeface="Calibri"/>
              </a:rPr>
              <a:t>Many products have long lives, while others are fads that are “here today, and gone tomorrow.”</a:t>
            </a:r>
          </a:p>
          <a:p>
            <a:pPr marL="255600" indent="-255600">
              <a:buSzPct val="100000"/>
            </a:pPr>
            <a:r>
              <a:rPr lang="en-US" sz="2800" dirty="0">
                <a:solidFill>
                  <a:schemeClr val="dk1"/>
                </a:solidFill>
                <a:ea typeface="Calibri"/>
                <a:cs typeface="Calibri"/>
                <a:sym typeface="Calibri"/>
              </a:rPr>
              <a:t>The </a:t>
            </a:r>
            <a:r>
              <a:rPr lang="en-US" sz="2800" b="1" dirty="0">
                <a:solidFill>
                  <a:schemeClr val="dk1"/>
                </a:solidFill>
                <a:ea typeface="Calibri"/>
                <a:cs typeface="Calibri"/>
                <a:sym typeface="Calibri"/>
              </a:rPr>
              <a:t>product life cycle </a:t>
            </a:r>
            <a:r>
              <a:rPr lang="en-US" sz="2800" dirty="0">
                <a:solidFill>
                  <a:schemeClr val="dk1"/>
                </a:solidFill>
                <a:ea typeface="Calibri"/>
                <a:cs typeface="Calibri"/>
                <a:sym typeface="Calibri"/>
              </a:rPr>
              <a:t>(PLC) is a useful way to explain how market response and marketing activities change over the life of a product.</a:t>
            </a:r>
            <a:endParaRPr lang="en-US" sz="2800" dirty="0"/>
          </a:p>
        </p:txBody>
      </p:sp>
      <p:pic>
        <p:nvPicPr>
          <p:cNvPr id="6" name="Picture 306" descr="A photo shows a group of children reaching out to a box of Snuggie Deluxe. The box reads “the blanket that has sleeves.”"/>
          <p:cNvPicPr preferRelativeResize="0"/>
          <p:nvPr/>
        </p:nvPicPr>
        <p:blipFill rotWithShape="1">
          <a:blip r:embed="rId3">
            <a:alphaModFix/>
          </a:blip>
          <a:srcRect/>
          <a:stretch/>
        </p:blipFill>
        <p:spPr>
          <a:xfrm>
            <a:off x="4572000" y="1514540"/>
            <a:ext cx="4435532" cy="3971860"/>
          </a:xfrm>
          <a:prstGeom prst="rect">
            <a:avLst/>
          </a:prstGeom>
          <a:noFill/>
          <a:ln>
            <a:noFill/>
          </a:ln>
        </p:spPr>
      </p:pic>
    </p:spTree>
    <p:extLst>
      <p:ext uri="{BB962C8B-B14F-4D97-AF65-F5344CB8AC3E}">
        <p14:creationId xmlns:p14="http://schemas.microsoft.com/office/powerpoint/2010/main" val="216665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noAutofit/>
          </a:bodyPr>
          <a:lstStyle/>
          <a:p>
            <a:r>
              <a:rPr lang="en-US" sz="4000" dirty="0">
                <a:sym typeface="Calibri"/>
              </a:rPr>
              <a:t>The Product Life Cycle</a:t>
            </a:r>
            <a:endParaRPr lang="en-IN" sz="4000" dirty="0">
              <a:latin typeface="+mj-lt"/>
            </a:endParaRPr>
          </a:p>
        </p:txBody>
      </p:sp>
      <p:pic>
        <p:nvPicPr>
          <p:cNvPr id="7" name="Picture 318" descr="A line graph shows sales and profits during four stages (Introduction, Growth, Maturity, and Decline) of the Product Life Cycle.&#10;The vertical axis measures sales and profits in dollars, with a horizontal line at 0 slightly above the origin. The horizontal axis measures time.&#10;The graph shows two roughly bell-shaped curves, a sales one with a hump shape and a profit one beneath it that is more flat.&#10;Introduction Stage: Text states, “No profits because the company is recovering R&amp;D costs.” Both curves gradually slope upward. The sales curve starts from slightly above 0 and the profit curve starts from the origin, representing a loss.&#10;Growth Stage: Text states, “Profits increase and peak.” Both curves continue to rise, with the profit curve reaching its peak near the end of the stage.&#10;Maturity Stage: Text states, “Sales peak and profit margins narrow.” The sales curve reaches its peak about in the middle of the stage and starts to decline, and the profit curve continues its downward slope. &#10;Decline Stage: Text states, “Market shrinks: Sales fall and profits fall.” Both curves dip downward, with the profit line falling slightly below 0 toward the end of the stage."/>
          <p:cNvPicPr preferRelativeResize="0"/>
          <p:nvPr/>
        </p:nvPicPr>
        <p:blipFill rotWithShape="1">
          <a:blip r:embed="rId3">
            <a:alphaModFix/>
          </a:blip>
          <a:srcRect/>
          <a:stretch/>
        </p:blipFill>
        <p:spPr>
          <a:xfrm>
            <a:off x="314960" y="1351980"/>
            <a:ext cx="8239759" cy="5150420"/>
          </a:xfrm>
          <a:prstGeom prst="rect">
            <a:avLst/>
          </a:prstGeom>
          <a:noFill/>
          <a:ln>
            <a:noFill/>
          </a:ln>
        </p:spPr>
      </p:pic>
    </p:spTree>
    <p:extLst>
      <p:ext uri="{BB962C8B-B14F-4D97-AF65-F5344CB8AC3E}">
        <p14:creationId xmlns:p14="http://schemas.microsoft.com/office/powerpoint/2010/main" val="132083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47114"/>
          </a:xfrm>
        </p:spPr>
        <p:txBody>
          <a:bodyPr>
            <a:normAutofit/>
          </a:bodyPr>
          <a:lstStyle/>
          <a:p>
            <a:r>
              <a:rPr lang="en-US" sz="4000" dirty="0">
                <a:latin typeface="+mj-lt"/>
                <a:sym typeface="Calibri"/>
              </a:rPr>
              <a:t>Introduction Phase of PLC</a:t>
            </a:r>
            <a:endParaRPr lang="en-IN" sz="4000" dirty="0">
              <a:latin typeface="+mj-lt"/>
            </a:endParaRPr>
          </a:p>
        </p:txBody>
      </p:sp>
      <p:sp>
        <p:nvSpPr>
          <p:cNvPr id="3" name="Content Placeholder 2"/>
          <p:cNvSpPr>
            <a:spLocks noGrp="1"/>
          </p:cNvSpPr>
          <p:nvPr>
            <p:ph idx="1"/>
          </p:nvPr>
        </p:nvSpPr>
        <p:spPr/>
        <p:txBody>
          <a:bodyPr>
            <a:normAutofit/>
          </a:bodyPr>
          <a:lstStyle/>
          <a:p>
            <a:pPr marL="255600" lvl="1" indent="-255600">
              <a:lnSpc>
                <a:spcPct val="90000"/>
              </a:lnSpc>
              <a:spcBef>
                <a:spcPts val="1500"/>
              </a:spcBef>
              <a:buSzPct val="98666"/>
              <a:buFont typeface="Arial"/>
              <a:buChar char="•"/>
            </a:pPr>
            <a:r>
              <a:rPr lang="en-US" sz="2800" dirty="0">
                <a:solidFill>
                  <a:schemeClr val="dk1"/>
                </a:solidFill>
                <a:ea typeface="Calibri"/>
                <a:cs typeface="Calibri"/>
                <a:sym typeface="Calibri"/>
              </a:rPr>
              <a:t>New products that are offshoots of well-known brands have an advantage.</a:t>
            </a:r>
          </a:p>
          <a:p>
            <a:pPr marL="255600" lvl="1" indent="-255600">
              <a:lnSpc>
                <a:spcPct val="90000"/>
              </a:lnSpc>
              <a:spcBef>
                <a:spcPts val="1500"/>
              </a:spcBef>
              <a:buSzPct val="98666"/>
              <a:buFont typeface="Arial"/>
              <a:buChar char="•"/>
            </a:pPr>
            <a:r>
              <a:rPr lang="en-US" sz="2800" dirty="0">
                <a:solidFill>
                  <a:schemeClr val="dk1"/>
                </a:solidFill>
                <a:ea typeface="Calibri"/>
                <a:cs typeface="Calibri"/>
                <a:sym typeface="Calibri"/>
              </a:rPr>
              <a:t>Many products never make it out of the introduction phase due to low awareness. </a:t>
            </a:r>
          </a:p>
          <a:p>
            <a:pPr marL="857250" lvl="2" indent="-463550">
              <a:lnSpc>
                <a:spcPct val="90000"/>
              </a:lnSpc>
              <a:spcBef>
                <a:spcPts val="518"/>
              </a:spcBef>
              <a:buSzPct val="99615"/>
            </a:pPr>
            <a:r>
              <a:rPr lang="en-US" sz="2800" dirty="0">
                <a:solidFill>
                  <a:schemeClr val="dk1"/>
                </a:solidFill>
                <a:ea typeface="Calibri"/>
                <a:cs typeface="Calibri"/>
                <a:sym typeface="Calibri"/>
              </a:rPr>
              <a:t>As many as 95% of new products ultimately fail!</a:t>
            </a:r>
          </a:p>
          <a:p>
            <a:pPr marL="857250" lvl="2" indent="-463550">
              <a:lnSpc>
                <a:spcPct val="90000"/>
              </a:lnSpc>
              <a:spcBef>
                <a:spcPts val="518"/>
              </a:spcBef>
              <a:buSzPct val="99615"/>
            </a:pPr>
            <a:r>
              <a:rPr lang="en-US" sz="2800" dirty="0">
                <a:solidFill>
                  <a:schemeClr val="dk1"/>
                </a:solidFill>
                <a:ea typeface="Calibri"/>
                <a:cs typeface="Calibri"/>
                <a:sym typeface="Calibri"/>
              </a:rPr>
              <a:t>Effective advertising and promotion is essential.</a:t>
            </a:r>
          </a:p>
        </p:txBody>
      </p:sp>
    </p:spTree>
    <p:extLst>
      <p:ext uri="{BB962C8B-B14F-4D97-AF65-F5344CB8AC3E}">
        <p14:creationId xmlns:p14="http://schemas.microsoft.com/office/powerpoint/2010/main" val="147319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7843"/>
            <a:ext cx="8229600" cy="1080028"/>
          </a:xfrm>
        </p:spPr>
        <p:txBody>
          <a:bodyPr>
            <a:normAutofit fontScale="90000"/>
          </a:bodyPr>
          <a:lstStyle/>
          <a:p>
            <a:r>
              <a:rPr lang="en-US" dirty="0">
                <a:sym typeface="Calibri"/>
              </a:rPr>
              <a:t>Growth, Maturity, and Decline Stages of the PLC</a:t>
            </a:r>
            <a:endParaRPr lang="en-US" dirty="0"/>
          </a:p>
        </p:txBody>
      </p:sp>
      <p:sp>
        <p:nvSpPr>
          <p:cNvPr id="2" name="Content Placeholder 1"/>
          <p:cNvSpPr>
            <a:spLocks noGrp="1"/>
          </p:cNvSpPr>
          <p:nvPr>
            <p:ph idx="1"/>
          </p:nvPr>
        </p:nvSpPr>
        <p:spPr>
          <a:xfrm>
            <a:off x="457200" y="1600200"/>
            <a:ext cx="8229600" cy="3886200"/>
          </a:xfrm>
        </p:spPr>
        <p:txBody>
          <a:bodyPr/>
          <a:lstStyle/>
          <a:p>
            <a:pPr marL="255600" indent="-255600">
              <a:defRPr/>
            </a:pPr>
            <a:r>
              <a:rPr lang="en-US" dirty="0">
                <a:solidFill>
                  <a:schemeClr val="dk1"/>
                </a:solidFill>
                <a:ea typeface="Calibri"/>
                <a:cs typeface="Calibri"/>
                <a:sym typeface="Calibri"/>
              </a:rPr>
              <a:t>Growth stage of the PLC</a:t>
            </a:r>
            <a:endParaRPr lang="en-US" dirty="0"/>
          </a:p>
          <a:p>
            <a:pPr marL="798750" lvl="1" indent="-342900">
              <a:defRPr/>
            </a:pPr>
            <a:r>
              <a:rPr lang="en-US" sz="2400" dirty="0">
                <a:solidFill>
                  <a:schemeClr val="dk1"/>
                </a:solidFill>
                <a:ea typeface="Calibri"/>
                <a:cs typeface="Calibri"/>
                <a:sym typeface="Calibri"/>
              </a:rPr>
              <a:t>The product is accepted and sales rapidly increase.</a:t>
            </a:r>
          </a:p>
          <a:p>
            <a:pPr marL="255600" indent="-255600">
              <a:defRPr/>
            </a:pPr>
            <a:r>
              <a:rPr lang="en-US" dirty="0">
                <a:solidFill>
                  <a:schemeClr val="dk1"/>
                </a:solidFill>
                <a:ea typeface="Calibri"/>
                <a:cs typeface="Calibri"/>
                <a:sym typeface="Calibri"/>
              </a:rPr>
              <a:t>Maturity stage of the PLC</a:t>
            </a:r>
          </a:p>
          <a:p>
            <a:pPr marL="800100" indent="-342900">
              <a:buFont typeface="Wingdings" panose="05000000000000000000" pitchFamily="2" charset="2"/>
              <a:buChar char="§"/>
              <a:defRPr/>
            </a:pPr>
            <a:r>
              <a:rPr lang="en-US" sz="2400" dirty="0">
                <a:solidFill>
                  <a:schemeClr val="dk1"/>
                </a:solidFill>
                <a:ea typeface="Calibri"/>
                <a:cs typeface="Calibri"/>
                <a:sym typeface="Calibri"/>
              </a:rPr>
              <a:t>Typically longest phase</a:t>
            </a:r>
          </a:p>
          <a:p>
            <a:pPr marL="800100" indent="-342900">
              <a:buFont typeface="Wingdings" panose="05000000000000000000" pitchFamily="2" charset="2"/>
              <a:buChar char="§"/>
              <a:defRPr/>
            </a:pPr>
            <a:r>
              <a:rPr lang="en-US" sz="2400" dirty="0">
                <a:solidFill>
                  <a:schemeClr val="dk1"/>
                </a:solidFill>
                <a:ea typeface="Calibri"/>
                <a:cs typeface="Calibri"/>
                <a:sym typeface="Calibri"/>
              </a:rPr>
              <a:t>Sales peak while profit margins narrow.</a:t>
            </a:r>
          </a:p>
          <a:p>
            <a:pPr marL="255600" indent="-255600">
              <a:defRPr/>
            </a:pPr>
            <a:r>
              <a:rPr lang="en-US" dirty="0">
                <a:solidFill>
                  <a:schemeClr val="dk1"/>
                </a:solidFill>
                <a:ea typeface="Calibri"/>
                <a:cs typeface="Calibri"/>
                <a:sym typeface="Calibri"/>
              </a:rPr>
              <a:t>Decline stage of the PLC</a:t>
            </a:r>
          </a:p>
          <a:p>
            <a:pPr marL="800100" indent="-342900">
              <a:buFont typeface="Wingdings" panose="05000000000000000000" pitchFamily="2" charset="2"/>
              <a:buChar char="§"/>
              <a:defRPr/>
            </a:pPr>
            <a:r>
              <a:rPr lang="en-US" sz="2400" dirty="0">
                <a:solidFill>
                  <a:schemeClr val="dk1"/>
                </a:solidFill>
                <a:ea typeface="Calibri"/>
                <a:cs typeface="Calibri"/>
                <a:sym typeface="Calibri"/>
              </a:rPr>
              <a:t>Sales decrease as customer needs change.</a:t>
            </a:r>
            <a:endParaRPr lang="en-US" dirty="0"/>
          </a:p>
        </p:txBody>
      </p:sp>
    </p:spTree>
    <p:extLst>
      <p:ext uri="{BB962C8B-B14F-4D97-AF65-F5344CB8AC3E}">
        <p14:creationId xmlns:p14="http://schemas.microsoft.com/office/powerpoint/2010/main" val="418897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noAutofit/>
          </a:bodyPr>
          <a:lstStyle/>
          <a:p>
            <a:r>
              <a:rPr lang="en-US" sz="4000" dirty="0">
                <a:latin typeface="+mn-lt"/>
                <a:sym typeface="Calibri"/>
              </a:rPr>
              <a:t>Marketing Mix Strategies throughout the Product Life Cycle</a:t>
            </a:r>
            <a:endParaRPr lang="en-IN" sz="4000" dirty="0">
              <a:latin typeface="+mn-lt"/>
            </a:endParaRPr>
          </a:p>
        </p:txBody>
      </p:sp>
      <p:pic>
        <p:nvPicPr>
          <p:cNvPr id="4" name="Picture 345" descr="A flow chart shows the marketing mix strategies at each stage of the product life cycle.&#10;Flow chart is defined under the headings, Characteristic, Introduction, Growth, Maturity, Decline and are as follows:&#10;Product: Single company produces single product, New competitors enter the market creating new variations of the product, New features added; sales are mostly replacement products, Number of variations reduced&#10;Goals: Get first-time buyers to try the new product, Encourage brand loyalty, Attract new users, Remain profitable; decide whether to keep or phase out product&#10;Sales: Increase at a steady but slow pace, Rapid increase, Peak, then level off, often decline, Continue to decline&#10;Profits: Negative, Increase and peak, Profit margins narrow, Declining&#10;Pricing: High: recover R&amp;D costs Low: attract large numbers of customers, May need to reduce because of increased competition, Price to maintain market share, May reduce if product can remain profitable&#10;Marketing Communications: Informing customers, Heavy advertising to counter new competition, Reminder advertising, Decreased to maintain profitability"/>
          <p:cNvPicPr preferRelativeResize="0"/>
          <p:nvPr/>
        </p:nvPicPr>
        <p:blipFill rotWithShape="1">
          <a:blip r:embed="rId3">
            <a:alphaModFix/>
          </a:blip>
          <a:srcRect/>
          <a:stretch/>
        </p:blipFill>
        <p:spPr>
          <a:xfrm>
            <a:off x="207645" y="1472672"/>
            <a:ext cx="8797289" cy="5385328"/>
          </a:xfrm>
          <a:prstGeom prst="rect">
            <a:avLst/>
          </a:prstGeom>
          <a:noFill/>
          <a:ln>
            <a:noFill/>
          </a:ln>
        </p:spPr>
      </p:pic>
    </p:spTree>
    <p:extLst>
      <p:ext uri="{BB962C8B-B14F-4D97-AF65-F5344CB8AC3E}">
        <p14:creationId xmlns:p14="http://schemas.microsoft.com/office/powerpoint/2010/main" val="304023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latin typeface="+mj-lt"/>
                <a:sym typeface="Calibri"/>
              </a:rPr>
              <a:t>Product Life Cycles Phases</a:t>
            </a:r>
            <a:endParaRPr lang="en-IN" sz="4000" dirty="0">
              <a:latin typeface="+mj-lt"/>
            </a:endParaRPr>
          </a:p>
        </p:txBody>
      </p:sp>
      <p:sp>
        <p:nvSpPr>
          <p:cNvPr id="3" name="Content Placeholder 2"/>
          <p:cNvSpPr>
            <a:spLocks noGrp="1"/>
          </p:cNvSpPr>
          <p:nvPr>
            <p:ph idx="1"/>
          </p:nvPr>
        </p:nvSpPr>
        <p:spPr/>
        <p:txBody>
          <a:bodyPr>
            <a:normAutofit/>
          </a:bodyPr>
          <a:lstStyle/>
          <a:p>
            <a:pPr marL="0" lvl="1" indent="0">
              <a:buSzPct val="100000"/>
              <a:buNone/>
            </a:pPr>
            <a:r>
              <a:rPr lang="en-US" sz="2800" b="1" dirty="0">
                <a:ea typeface="Calibri"/>
                <a:cs typeface="Calibri"/>
                <a:sym typeface="Calibri"/>
              </a:rPr>
              <a:t>Up to 95% of new products ultimately fail. What are some implications of this statistic for  marketers?</a:t>
            </a:r>
            <a:endParaRPr lang="en-US" sz="2800" dirty="0"/>
          </a:p>
        </p:txBody>
      </p:sp>
    </p:spTree>
    <p:extLst>
      <p:ext uri="{BB962C8B-B14F-4D97-AF65-F5344CB8AC3E}">
        <p14:creationId xmlns:p14="http://schemas.microsoft.com/office/powerpoint/2010/main" val="173525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noAutofit/>
          </a:bodyPr>
          <a:lstStyle/>
          <a:p>
            <a:r>
              <a:rPr lang="en-US" sz="4000" dirty="0">
                <a:latin typeface="+mj-lt"/>
                <a:sym typeface="Calibri"/>
              </a:rPr>
              <a:t>Product Planning:  Develop Product Objectives &amp; Product Strategy</a:t>
            </a:r>
            <a:endParaRPr lang="en-IN" sz="4000" dirty="0">
              <a:latin typeface="+mj-lt"/>
            </a:endParaRPr>
          </a:p>
        </p:txBody>
      </p:sp>
      <p:sp>
        <p:nvSpPr>
          <p:cNvPr id="3" name="Content Placeholder 2"/>
          <p:cNvSpPr>
            <a:spLocks noGrp="1"/>
          </p:cNvSpPr>
          <p:nvPr>
            <p:ph idx="1"/>
          </p:nvPr>
        </p:nvSpPr>
        <p:spPr>
          <a:xfrm>
            <a:off x="457200" y="1600200"/>
            <a:ext cx="8305800" cy="4419599"/>
          </a:xfrm>
        </p:spPr>
        <p:txBody>
          <a:bodyPr>
            <a:normAutofit/>
          </a:bodyPr>
          <a:lstStyle/>
          <a:p>
            <a:pPr marL="255600" indent="-255600">
              <a:buSzPct val="100000"/>
            </a:pPr>
            <a:r>
              <a:rPr lang="en-US" sz="2800" dirty="0">
                <a:solidFill>
                  <a:schemeClr val="dk1"/>
                </a:solidFill>
                <a:ea typeface="Calibri"/>
                <a:cs typeface="Calibri"/>
                <a:sym typeface="Calibri"/>
              </a:rPr>
              <a:t>What makes one product succeed while another fails?</a:t>
            </a:r>
          </a:p>
          <a:p>
            <a:pPr marL="255600" indent="-255600">
              <a:buSzPct val="100000"/>
            </a:pPr>
            <a:endParaRPr lang="en-US" sz="2800" dirty="0">
              <a:solidFill>
                <a:schemeClr val="dk1"/>
              </a:solidFill>
              <a:ea typeface="Calibri"/>
              <a:cs typeface="Calibri"/>
              <a:sym typeface="Calibri"/>
            </a:endParaRPr>
          </a:p>
          <a:p>
            <a:pPr marL="255600" indent="-255600">
              <a:buSzPct val="100000"/>
            </a:pPr>
            <a:r>
              <a:rPr lang="en-US" sz="2800" dirty="0">
                <a:solidFill>
                  <a:schemeClr val="dk1"/>
                </a:solidFill>
                <a:ea typeface="Calibri"/>
                <a:cs typeface="Calibri"/>
                <a:sym typeface="Calibri"/>
              </a:rPr>
              <a:t>Effective product planning is guided by a continuous process of </a:t>
            </a:r>
            <a:r>
              <a:rPr lang="en-US" sz="2800" b="1" dirty="0">
                <a:solidFill>
                  <a:schemeClr val="dk1"/>
                </a:solidFill>
                <a:ea typeface="Calibri"/>
                <a:cs typeface="Calibri"/>
                <a:sym typeface="Calibri"/>
              </a:rPr>
              <a:t>product management.</a:t>
            </a:r>
            <a:endParaRPr lang="en-US" sz="2800" dirty="0"/>
          </a:p>
          <a:p>
            <a:pPr marL="741600" indent="-284400">
              <a:spcBef>
                <a:spcPts val="600"/>
              </a:spcBef>
              <a:buSzPct val="100000"/>
              <a:buFont typeface="Wingdings" panose="05000000000000000000" pitchFamily="2" charset="2"/>
              <a:buChar char="§"/>
            </a:pPr>
            <a:r>
              <a:rPr lang="en-US" sz="2800" dirty="0">
                <a:solidFill>
                  <a:schemeClr val="dk1"/>
                </a:solidFill>
                <a:ea typeface="Calibri"/>
                <a:cs typeface="Calibri"/>
                <a:sym typeface="Calibri"/>
              </a:rPr>
              <a:t>A systematic and usually team-based approach to coordinating all aspects of a product’s strategy development and execution</a:t>
            </a:r>
            <a:endParaRPr lang="en-US" sz="2800" dirty="0"/>
          </a:p>
        </p:txBody>
      </p:sp>
    </p:spTree>
    <p:extLst>
      <p:ext uri="{BB962C8B-B14F-4D97-AF65-F5344CB8AC3E}">
        <p14:creationId xmlns:p14="http://schemas.microsoft.com/office/powerpoint/2010/main" val="1027908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382000" cy="1097280"/>
          </a:xfrm>
        </p:spPr>
        <p:txBody>
          <a:bodyPr>
            <a:normAutofit fontScale="90000"/>
          </a:bodyPr>
          <a:lstStyle/>
          <a:p>
            <a:r>
              <a:rPr lang="en-US" dirty="0">
                <a:latin typeface="+mj-lt"/>
                <a:sym typeface="Calibri"/>
              </a:rPr>
              <a:t>Branding and Packaging: Create Product Identity</a:t>
            </a:r>
            <a:endParaRPr lang="en-IN" dirty="0">
              <a:latin typeface="+mj-lt"/>
            </a:endParaRPr>
          </a:p>
        </p:txBody>
      </p:sp>
      <p:sp>
        <p:nvSpPr>
          <p:cNvPr id="3" name="Content Placeholder 2"/>
          <p:cNvSpPr>
            <a:spLocks noGrp="1"/>
          </p:cNvSpPr>
          <p:nvPr>
            <p:ph idx="1"/>
          </p:nvPr>
        </p:nvSpPr>
        <p:spPr>
          <a:xfrm>
            <a:off x="457200" y="1600200"/>
            <a:ext cx="8382000" cy="2057399"/>
          </a:xfrm>
        </p:spPr>
        <p:txBody>
          <a:bodyPr/>
          <a:lstStyle/>
          <a:p>
            <a:pPr marL="255600" indent="-255600">
              <a:buSzPct val="100000"/>
            </a:pPr>
            <a:r>
              <a:rPr lang="en-US" sz="2800" dirty="0">
                <a:solidFill>
                  <a:schemeClr val="dk1"/>
                </a:solidFill>
                <a:ea typeface="Calibri"/>
                <a:cs typeface="Calibri"/>
                <a:sym typeface="Calibri"/>
              </a:rPr>
              <a:t>What do you think of when you hear the word “Disney?”</a:t>
            </a:r>
          </a:p>
          <a:p>
            <a:pPr marL="255600" indent="-255600">
              <a:buSzPct val="100000"/>
            </a:pPr>
            <a:r>
              <a:rPr lang="en-US" sz="2800" dirty="0">
                <a:solidFill>
                  <a:schemeClr val="dk1"/>
                </a:solidFill>
                <a:ea typeface="Calibri"/>
                <a:cs typeface="Calibri"/>
                <a:sym typeface="Calibri"/>
              </a:rPr>
              <a:t>Disney achieved its strong identity through decades of great branding.</a:t>
            </a:r>
            <a:endParaRPr lang="en-US" sz="2800" dirty="0"/>
          </a:p>
          <a:p>
            <a:pPr lvl="1">
              <a:buFont typeface="Wingdings" panose="05000000000000000000" pitchFamily="2" charset="2"/>
              <a:buChar char="§"/>
            </a:pP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5223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29334"/>
          </a:xfrm>
        </p:spPr>
        <p:txBody>
          <a:bodyPr>
            <a:normAutofit/>
          </a:bodyPr>
          <a:lstStyle/>
          <a:p>
            <a:r>
              <a:rPr lang="en-US" sz="4000" dirty="0">
                <a:latin typeface="+mj-lt"/>
                <a:sym typeface="Calibri"/>
              </a:rPr>
              <a:t>What’s in a Name (or a Symbol)?</a:t>
            </a:r>
            <a:endParaRPr lang="en-IN" sz="4000" dirty="0">
              <a:latin typeface="+mj-lt"/>
            </a:endParaRPr>
          </a:p>
        </p:txBody>
      </p:sp>
      <p:sp>
        <p:nvSpPr>
          <p:cNvPr id="4" name="Content Placeholder 2"/>
          <p:cNvSpPr>
            <a:spLocks noGrp="1"/>
          </p:cNvSpPr>
          <p:nvPr>
            <p:ph idx="1"/>
          </p:nvPr>
        </p:nvSpPr>
        <p:spPr/>
        <p:txBody>
          <a:bodyPr>
            <a:normAutofit/>
          </a:bodyPr>
          <a:lstStyle/>
          <a:p>
            <a:pPr marL="255600" indent="-255600">
              <a:buSzPct val="100000"/>
            </a:pPr>
            <a:r>
              <a:rPr lang="en-US" dirty="0">
                <a:sym typeface="Calibri"/>
              </a:rPr>
              <a:t>A “good” brand name:</a:t>
            </a:r>
            <a:endParaRPr lang="en-US" dirty="0"/>
          </a:p>
          <a:p>
            <a:pPr lvl="1">
              <a:buFont typeface="Wingdings" panose="05000000000000000000" pitchFamily="2" charset="2"/>
              <a:buChar char="§"/>
            </a:pPr>
            <a:r>
              <a:rPr lang="en-US" sz="2800" dirty="0"/>
              <a:t>m</a:t>
            </a:r>
            <a:r>
              <a:rPr lang="en-US" sz="2800" dirty="0">
                <a:solidFill>
                  <a:schemeClr val="dk1"/>
                </a:solidFill>
                <a:ea typeface="Calibri"/>
                <a:cs typeface="Calibri"/>
                <a:sym typeface="Calibri"/>
              </a:rPr>
              <a:t>aintains relationships with customers.</a:t>
            </a:r>
          </a:p>
          <a:p>
            <a:pPr lvl="1">
              <a:buFont typeface="Wingdings" panose="05000000000000000000" pitchFamily="2" charset="2"/>
              <a:buChar char="§"/>
            </a:pPr>
            <a:r>
              <a:rPr lang="en-US" sz="2800" dirty="0"/>
              <a:t>p</a:t>
            </a:r>
            <a:r>
              <a:rPr lang="en-US" sz="2800" dirty="0">
                <a:solidFill>
                  <a:schemeClr val="dk1"/>
                </a:solidFill>
                <a:ea typeface="Calibri"/>
                <a:cs typeface="Calibri"/>
                <a:sym typeface="Calibri"/>
              </a:rPr>
              <a:t>ositions a product by: (1) portraying an image or (2) describing how the product works.</a:t>
            </a:r>
          </a:p>
          <a:p>
            <a:pPr lvl="1">
              <a:buFont typeface="Wingdings" panose="05000000000000000000" pitchFamily="2" charset="2"/>
              <a:buChar char="§"/>
            </a:pPr>
            <a:r>
              <a:rPr lang="en-US" sz="2800" dirty="0"/>
              <a:t>i</a:t>
            </a:r>
            <a:r>
              <a:rPr lang="en-US" sz="2800" dirty="0">
                <a:solidFill>
                  <a:schemeClr val="dk1"/>
                </a:solidFill>
                <a:ea typeface="Calibri"/>
                <a:cs typeface="Calibri"/>
                <a:sym typeface="Calibri"/>
              </a:rPr>
              <a:t>s easy to say, spell, read, and remember.</a:t>
            </a:r>
          </a:p>
          <a:p>
            <a:pPr lvl="1">
              <a:buFont typeface="Wingdings" panose="05000000000000000000" pitchFamily="2" charset="2"/>
              <a:buChar char="§"/>
            </a:pPr>
            <a:r>
              <a:rPr lang="en-US" sz="2800" dirty="0"/>
              <a:t>f</a:t>
            </a:r>
            <a:r>
              <a:rPr lang="en-US" sz="2800" dirty="0">
                <a:solidFill>
                  <a:schemeClr val="dk1"/>
                </a:solidFill>
                <a:ea typeface="Calibri"/>
                <a:cs typeface="Calibri"/>
                <a:sym typeface="Calibri"/>
              </a:rPr>
              <a:t>its the target market, product benefits, customer’s culture, and legal requirements.</a:t>
            </a:r>
            <a:endParaRPr lang="en-US" sz="2800" dirty="0"/>
          </a:p>
        </p:txBody>
      </p:sp>
    </p:spTree>
    <p:extLst>
      <p:ext uri="{BB962C8B-B14F-4D97-AF65-F5344CB8AC3E}">
        <p14:creationId xmlns:p14="http://schemas.microsoft.com/office/powerpoint/2010/main" val="212489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a:bodyPr>
          <a:lstStyle/>
          <a:p>
            <a:r>
              <a:rPr lang="en-US" sz="4000" dirty="0">
                <a:latin typeface="+mj-lt"/>
                <a:sym typeface="Calibri"/>
              </a:rPr>
              <a:t>Trademarks</a:t>
            </a:r>
            <a:endParaRPr lang="en-IN" sz="4000" dirty="0">
              <a:latin typeface="+mj-lt"/>
            </a:endParaRPr>
          </a:p>
        </p:txBody>
      </p:sp>
      <p:sp>
        <p:nvSpPr>
          <p:cNvPr id="11" name="Content Placeholder 3"/>
          <p:cNvSpPr>
            <a:spLocks noGrp="1"/>
          </p:cNvSpPr>
          <p:nvPr>
            <p:ph idx="1"/>
          </p:nvPr>
        </p:nvSpPr>
        <p:spPr>
          <a:xfrm>
            <a:off x="457200" y="1690689"/>
            <a:ext cx="8229600" cy="4830763"/>
          </a:xfrm>
        </p:spPr>
        <p:txBody>
          <a:bodyPr/>
          <a:lstStyle/>
          <a:p>
            <a:r>
              <a:rPr lang="en-US" b="1" dirty="0">
                <a:solidFill>
                  <a:schemeClr val="dk1"/>
                </a:solidFill>
                <a:ea typeface="Calibri"/>
                <a:cs typeface="Calibri"/>
                <a:sym typeface="Calibri"/>
              </a:rPr>
              <a:t>Trademark </a:t>
            </a:r>
            <a:r>
              <a:rPr lang="en-US" dirty="0">
                <a:solidFill>
                  <a:schemeClr val="dk1"/>
                </a:solidFill>
                <a:ea typeface="Calibri"/>
                <a:cs typeface="Calibri"/>
                <a:sym typeface="Calibri"/>
              </a:rPr>
              <a:t>is the legal term for a brand name, brand mark, or trade character.</a:t>
            </a:r>
          </a:p>
          <a:p>
            <a:pPr lvl="1"/>
            <a:r>
              <a:rPr lang="en-US" sz="2800" dirty="0">
                <a:solidFill>
                  <a:schemeClr val="dk1"/>
                </a:solidFill>
                <a:ea typeface="Calibri"/>
                <a:cs typeface="Calibri"/>
                <a:sym typeface="Calibri"/>
              </a:rPr>
              <a:t>Trademarks legally registered by a government obtain protection for exclusive use in that country.</a:t>
            </a:r>
          </a:p>
          <a:p>
            <a:pPr lvl="1"/>
            <a:r>
              <a:rPr lang="en-US" sz="2800" dirty="0">
                <a:solidFill>
                  <a:schemeClr val="dk1"/>
                </a:solidFill>
                <a:ea typeface="Calibri"/>
                <a:cs typeface="Calibri"/>
                <a:sym typeface="Calibri"/>
              </a:rPr>
              <a:t>® is the trademark symbol used in the U.S.</a:t>
            </a:r>
          </a:p>
          <a:p>
            <a:pPr lvl="1"/>
            <a:r>
              <a:rPr lang="en-US" sz="2800" dirty="0">
                <a:solidFill>
                  <a:schemeClr val="dk1"/>
                </a:solidFill>
                <a:ea typeface="Calibri"/>
                <a:cs typeface="Calibri"/>
                <a:sym typeface="Calibri"/>
              </a:rPr>
              <a:t>Common-law protection</a:t>
            </a:r>
          </a:p>
          <a:p>
            <a:pPr marL="284163" lvl="1" indent="0">
              <a:buNone/>
            </a:pPr>
            <a:endParaRPr lang="en-US" sz="2800" b="1" i="1" dirty="0">
              <a:solidFill>
                <a:schemeClr val="dk1"/>
              </a:solidFill>
              <a:ea typeface="Calibri"/>
              <a:cs typeface="Calibri"/>
              <a:sym typeface="Calibri"/>
            </a:endParaRPr>
          </a:p>
          <a:p>
            <a:pPr marL="284163" lvl="1" indent="0">
              <a:buNone/>
            </a:pPr>
            <a:r>
              <a:rPr lang="en-US" sz="2800" b="1" i="1" dirty="0">
                <a:solidFill>
                  <a:schemeClr val="dk1"/>
                </a:solidFill>
                <a:ea typeface="Calibri"/>
                <a:cs typeface="Calibri"/>
                <a:sym typeface="Calibri"/>
              </a:rPr>
              <a:t>Visit the </a:t>
            </a:r>
            <a:r>
              <a:rPr lang="en-US" sz="2800" b="1" i="1" u="sng" dirty="0">
                <a:solidFill>
                  <a:srgbClr val="0563C1"/>
                </a:solidFill>
                <a:ea typeface="Calibri"/>
                <a:cs typeface="Calibri"/>
                <a:sym typeface="Calibri"/>
                <a:hlinkClick r:id="rId3"/>
              </a:rPr>
              <a:t>U.S. Patent and Trademark Office (USPTO</a:t>
            </a:r>
            <a:r>
              <a:rPr lang="en-US" sz="2800" b="1" i="1" dirty="0">
                <a:solidFill>
                  <a:srgbClr val="0563C1"/>
                </a:solidFill>
                <a:ea typeface="Calibri"/>
                <a:cs typeface="Calibri"/>
                <a:sym typeface="Calibri"/>
              </a:rPr>
              <a:t>)</a:t>
            </a:r>
            <a:endParaRPr lang="en-US" dirty="0"/>
          </a:p>
        </p:txBody>
      </p:sp>
    </p:spTree>
    <p:extLst>
      <p:ext uri="{BB962C8B-B14F-4D97-AF65-F5344CB8AC3E}">
        <p14:creationId xmlns:p14="http://schemas.microsoft.com/office/powerpoint/2010/main" val="516168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ym typeface="Calibri"/>
              </a:rPr>
              <a:t>Why Brands Matter</a:t>
            </a:r>
            <a:endParaRPr lang="en-US" dirty="0"/>
          </a:p>
        </p:txBody>
      </p:sp>
      <p:sp>
        <p:nvSpPr>
          <p:cNvPr id="2" name="Content Placeholder 1"/>
          <p:cNvSpPr>
            <a:spLocks noGrp="1"/>
          </p:cNvSpPr>
          <p:nvPr>
            <p:ph idx="1"/>
          </p:nvPr>
        </p:nvSpPr>
        <p:spPr/>
        <p:txBody>
          <a:bodyPr/>
          <a:lstStyle/>
          <a:p>
            <a:pPr marL="255600" indent="-255600">
              <a:defRPr/>
            </a:pPr>
            <a:r>
              <a:rPr lang="en-US" dirty="0">
                <a:solidFill>
                  <a:schemeClr val="dk1"/>
                </a:solidFill>
                <a:ea typeface="Calibri"/>
                <a:cs typeface="Calibri"/>
                <a:sym typeface="Calibri"/>
              </a:rPr>
              <a:t>A brand is a lot more than just the product it represents.</a:t>
            </a:r>
            <a:endParaRPr lang="en-US" dirty="0"/>
          </a:p>
          <a:p>
            <a:pPr marL="798750" lvl="1" indent="-342900">
              <a:defRPr/>
            </a:pPr>
            <a:r>
              <a:rPr lang="en-US" sz="2400" dirty="0">
                <a:solidFill>
                  <a:schemeClr val="dk1"/>
                </a:solidFill>
                <a:ea typeface="Calibri"/>
                <a:cs typeface="Calibri"/>
                <a:sym typeface="Calibri"/>
              </a:rPr>
              <a:t>Strong brands build emotional connections with customers.</a:t>
            </a:r>
          </a:p>
          <a:p>
            <a:pPr marL="255600" indent="-255600">
              <a:defRPr/>
            </a:pPr>
            <a:r>
              <a:rPr lang="en-US" b="1" dirty="0">
                <a:solidFill>
                  <a:schemeClr val="dk1"/>
                </a:solidFill>
                <a:ea typeface="Calibri"/>
                <a:cs typeface="Calibri"/>
                <a:sym typeface="Calibri"/>
              </a:rPr>
              <a:t>Brand equity </a:t>
            </a:r>
            <a:r>
              <a:rPr lang="en-US" dirty="0">
                <a:solidFill>
                  <a:schemeClr val="dk1"/>
                </a:solidFill>
                <a:ea typeface="Calibri"/>
                <a:cs typeface="Calibri"/>
                <a:sym typeface="Calibri"/>
              </a:rPr>
              <a:t>refers to a brand’s value to its organization over and above the value of the generic version of the product.</a:t>
            </a:r>
          </a:p>
          <a:p>
            <a:pPr marL="800100" indent="-342900">
              <a:spcBef>
                <a:spcPts val="600"/>
              </a:spcBef>
              <a:buFont typeface="Wingdings" panose="05000000000000000000" pitchFamily="2" charset="2"/>
              <a:buChar char="§"/>
              <a:defRPr/>
            </a:pPr>
            <a:r>
              <a:rPr lang="en-US" sz="2400" dirty="0">
                <a:solidFill>
                  <a:schemeClr val="dk1"/>
                </a:solidFill>
                <a:ea typeface="Calibri"/>
                <a:cs typeface="Calibri"/>
                <a:sym typeface="Calibri"/>
              </a:rPr>
              <a:t>Brand equity provides competitive advantage.</a:t>
            </a:r>
          </a:p>
          <a:p>
            <a:pPr marL="800100" indent="-342900">
              <a:spcBef>
                <a:spcPts val="600"/>
              </a:spcBef>
              <a:buFont typeface="Wingdings" panose="05000000000000000000" pitchFamily="2" charset="2"/>
              <a:buChar char="§"/>
              <a:defRPr/>
            </a:pPr>
            <a:r>
              <a:rPr lang="en-US" sz="2400" dirty="0">
                <a:solidFill>
                  <a:schemeClr val="dk1"/>
                </a:solidFill>
                <a:ea typeface="Calibri"/>
                <a:cs typeface="Calibri"/>
                <a:sym typeface="Calibri"/>
              </a:rPr>
              <a:t>Brand equity results in brand loyal consumers and attachment.</a:t>
            </a:r>
            <a:endParaRPr lang="en-US" dirty="0"/>
          </a:p>
        </p:txBody>
      </p:sp>
    </p:spTree>
    <p:extLst>
      <p:ext uri="{BB962C8B-B14F-4D97-AF65-F5344CB8AC3E}">
        <p14:creationId xmlns:p14="http://schemas.microsoft.com/office/powerpoint/2010/main" val="3296028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ym typeface="Calibri"/>
              </a:rPr>
              <a:t>Brand Meaning</a:t>
            </a:r>
            <a:endParaRPr lang="en-US" dirty="0"/>
          </a:p>
        </p:txBody>
      </p:sp>
      <p:sp>
        <p:nvSpPr>
          <p:cNvPr id="2" name="Content Placeholder 1"/>
          <p:cNvSpPr>
            <a:spLocks noGrp="1"/>
          </p:cNvSpPr>
          <p:nvPr>
            <p:ph idx="1"/>
          </p:nvPr>
        </p:nvSpPr>
        <p:spPr/>
        <p:txBody>
          <a:bodyPr/>
          <a:lstStyle/>
          <a:p>
            <a:pPr marL="255600" indent="-255600">
              <a:defRPr/>
            </a:pPr>
            <a:r>
              <a:rPr lang="en-US" dirty="0">
                <a:solidFill>
                  <a:schemeClr val="dk1"/>
                </a:solidFill>
                <a:ea typeface="Calibri"/>
                <a:cs typeface="Calibri"/>
                <a:sym typeface="Calibri"/>
              </a:rPr>
              <a:t>Strong brands forge lasting bonds with customers based on brand meaning.</a:t>
            </a:r>
            <a:endParaRPr lang="en-US" dirty="0"/>
          </a:p>
          <a:p>
            <a:pPr marL="798750" lvl="1" indent="-342900">
              <a:defRPr/>
            </a:pPr>
            <a:r>
              <a:rPr lang="en-US" sz="2400" b="1" dirty="0">
                <a:solidFill>
                  <a:schemeClr val="dk1"/>
                </a:solidFill>
                <a:ea typeface="Calibri"/>
                <a:cs typeface="Calibri"/>
                <a:sym typeface="Calibri"/>
              </a:rPr>
              <a:t>Brand meaning  </a:t>
            </a:r>
            <a:r>
              <a:rPr lang="en-US" sz="2400" dirty="0">
                <a:solidFill>
                  <a:schemeClr val="dk1"/>
                </a:solidFill>
                <a:ea typeface="Calibri"/>
                <a:cs typeface="Calibri"/>
                <a:sym typeface="Calibri"/>
              </a:rPr>
              <a:t>encompasses the beliefs and associations a consumer has about the brand.</a:t>
            </a:r>
          </a:p>
          <a:p>
            <a:pPr marL="255600" indent="-255600">
              <a:defRPr/>
            </a:pPr>
            <a:r>
              <a:rPr lang="en-US" dirty="0">
                <a:solidFill>
                  <a:schemeClr val="dk1"/>
                </a:solidFill>
                <a:ea typeface="Calibri"/>
                <a:cs typeface="Calibri"/>
                <a:sym typeface="Calibri"/>
              </a:rPr>
              <a:t>Today, brand meaning builds virally as people spread its story online.</a:t>
            </a:r>
          </a:p>
          <a:p>
            <a:pPr marL="800100" indent="-342900">
              <a:spcBef>
                <a:spcPts val="600"/>
              </a:spcBef>
              <a:buFont typeface="Wingdings" panose="05000000000000000000" pitchFamily="2" charset="2"/>
              <a:buChar char="§"/>
              <a:defRPr/>
            </a:pPr>
            <a:r>
              <a:rPr lang="en-US" sz="2400" dirty="0">
                <a:solidFill>
                  <a:schemeClr val="dk1"/>
                </a:solidFill>
                <a:ea typeface="Calibri"/>
                <a:cs typeface="Calibri"/>
                <a:sym typeface="Calibri"/>
              </a:rPr>
              <a:t>Through </a:t>
            </a:r>
            <a:r>
              <a:rPr lang="en-US" sz="2400" b="1" dirty="0">
                <a:solidFill>
                  <a:schemeClr val="dk1"/>
                </a:solidFill>
                <a:ea typeface="Calibri"/>
                <a:cs typeface="Calibri"/>
                <a:sym typeface="Calibri"/>
              </a:rPr>
              <a:t>brand storytelling</a:t>
            </a:r>
            <a:r>
              <a:rPr lang="en-US" sz="2400" dirty="0">
                <a:solidFill>
                  <a:schemeClr val="dk1"/>
                </a:solidFill>
                <a:ea typeface="Calibri"/>
                <a:cs typeface="Calibri"/>
                <a:sym typeface="Calibri"/>
              </a:rPr>
              <a:t>, marketers seek to engage consumers with compelling stories about brands.</a:t>
            </a:r>
            <a:endParaRPr lang="en-US" dirty="0"/>
          </a:p>
        </p:txBody>
      </p:sp>
    </p:spTree>
    <p:extLst>
      <p:ext uri="{BB962C8B-B14F-4D97-AF65-F5344CB8AC3E}">
        <p14:creationId xmlns:p14="http://schemas.microsoft.com/office/powerpoint/2010/main" val="409796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normAutofit/>
          </a:bodyPr>
          <a:lstStyle/>
          <a:p>
            <a:r>
              <a:rPr lang="en-US" sz="4000" dirty="0">
                <a:latin typeface="+mn-lt"/>
                <a:sym typeface="Calibri"/>
              </a:rPr>
              <a:t>Characteristics of World Class Brands</a:t>
            </a:r>
            <a:endParaRPr lang="en-IN" sz="2400" dirty="0">
              <a:latin typeface="+mj-lt"/>
            </a:endParaRPr>
          </a:p>
        </p:txBody>
      </p:sp>
      <p:sp>
        <p:nvSpPr>
          <p:cNvPr id="5" name="Content Placeholder 2"/>
          <p:cNvSpPr>
            <a:spLocks noGrp="1"/>
          </p:cNvSpPr>
          <p:nvPr>
            <p:ph idx="1"/>
          </p:nvPr>
        </p:nvSpPr>
        <p:spPr>
          <a:xfrm>
            <a:off x="457200" y="1312652"/>
            <a:ext cx="8229600" cy="5305318"/>
          </a:xfrm>
        </p:spPr>
        <p:txBody>
          <a:bodyPr>
            <a:noAutofit/>
          </a:bodyPr>
          <a:lstStyle/>
          <a:p>
            <a:pPr marL="514800" indent="-514800">
              <a:spcBef>
                <a:spcPts val="700"/>
              </a:spcBef>
              <a:buSzPct val="100000"/>
              <a:buFont typeface="+mj-lt"/>
              <a:buAutoNum type="arabicPeriod"/>
              <a:defRPr/>
            </a:pPr>
            <a:r>
              <a:rPr lang="en-US" sz="2400" dirty="0">
                <a:solidFill>
                  <a:schemeClr val="dk1"/>
                </a:solidFill>
                <a:ea typeface="Calibri"/>
                <a:cs typeface="Calibri"/>
                <a:sym typeface="Calibri"/>
              </a:rPr>
              <a:t>The brand excels at delivering the benefits customers desire.</a:t>
            </a:r>
          </a:p>
          <a:p>
            <a:pPr marL="514800" indent="-514800">
              <a:spcBef>
                <a:spcPts val="700"/>
              </a:spcBef>
              <a:buSzPct val="100000"/>
              <a:buFont typeface="+mj-lt"/>
              <a:buAutoNum type="arabicPeriod"/>
              <a:defRPr/>
            </a:pPr>
            <a:r>
              <a:rPr lang="en-US" sz="2400" dirty="0">
                <a:solidFill>
                  <a:schemeClr val="dk1"/>
                </a:solidFill>
                <a:ea typeface="Calibri"/>
                <a:cs typeface="Calibri"/>
                <a:sym typeface="Calibri"/>
              </a:rPr>
              <a:t>The brand stays relevant.</a:t>
            </a:r>
          </a:p>
          <a:p>
            <a:pPr marL="514800" indent="-514800">
              <a:spcBef>
                <a:spcPts val="700"/>
              </a:spcBef>
              <a:buSzPct val="100000"/>
              <a:buFont typeface="+mj-lt"/>
              <a:buAutoNum type="arabicPeriod"/>
              <a:defRPr/>
            </a:pPr>
            <a:r>
              <a:rPr lang="en-US" sz="2400" dirty="0">
                <a:solidFill>
                  <a:schemeClr val="dk1"/>
                </a:solidFill>
                <a:ea typeface="Calibri"/>
                <a:cs typeface="Calibri"/>
                <a:sym typeface="Calibri"/>
              </a:rPr>
              <a:t>The pricing strategy is based on consumer’s perceptions of value.</a:t>
            </a:r>
          </a:p>
          <a:p>
            <a:pPr marL="514800" indent="-514800">
              <a:spcBef>
                <a:spcPts val="700"/>
              </a:spcBef>
              <a:buSzPct val="100000"/>
              <a:buFont typeface="+mj-lt"/>
              <a:buAutoNum type="arabicPeriod"/>
              <a:defRPr/>
            </a:pPr>
            <a:r>
              <a:rPr lang="en-US" sz="2400" dirty="0">
                <a:solidFill>
                  <a:schemeClr val="dk1"/>
                </a:solidFill>
                <a:ea typeface="Calibri"/>
                <a:cs typeface="Calibri"/>
                <a:sym typeface="Calibri"/>
              </a:rPr>
              <a:t>The brand is properly positioned.</a:t>
            </a:r>
          </a:p>
          <a:p>
            <a:pPr marL="514800" indent="-514800">
              <a:spcBef>
                <a:spcPts val="700"/>
              </a:spcBef>
              <a:buSzPct val="100000"/>
              <a:buFont typeface="+mj-lt"/>
              <a:buAutoNum type="arabicPeriod"/>
              <a:defRPr/>
            </a:pPr>
            <a:r>
              <a:rPr lang="en-US" sz="2400" dirty="0">
                <a:solidFill>
                  <a:schemeClr val="dk1"/>
                </a:solidFill>
                <a:ea typeface="Calibri"/>
                <a:cs typeface="Calibri"/>
                <a:sym typeface="Calibri"/>
              </a:rPr>
              <a:t>The brand is consistent.</a:t>
            </a:r>
          </a:p>
          <a:p>
            <a:pPr marL="514800" indent="-514800">
              <a:spcBef>
                <a:spcPts val="700"/>
              </a:spcBef>
              <a:buFont typeface="+mj-lt"/>
              <a:buAutoNum type="arabicPeriod" startAt="6"/>
              <a:defRPr/>
            </a:pPr>
            <a:r>
              <a:rPr lang="en-US" sz="2400" dirty="0">
                <a:solidFill>
                  <a:schemeClr val="dk1"/>
                </a:solidFill>
                <a:ea typeface="Calibri"/>
                <a:cs typeface="Calibri"/>
                <a:sym typeface="Calibri"/>
              </a:rPr>
              <a:t>The brand portfolio and hierarchy make sense.</a:t>
            </a:r>
          </a:p>
          <a:p>
            <a:pPr marL="514800" indent="-514800">
              <a:spcBef>
                <a:spcPts val="700"/>
              </a:spcBef>
              <a:buFont typeface="+mj-lt"/>
              <a:buAutoNum type="arabicPeriod" startAt="6"/>
              <a:defRPr/>
            </a:pPr>
            <a:r>
              <a:rPr lang="en-US" sz="2400" dirty="0">
                <a:solidFill>
                  <a:schemeClr val="dk1"/>
                </a:solidFill>
                <a:ea typeface="Calibri"/>
                <a:cs typeface="Calibri"/>
                <a:sym typeface="Calibri"/>
              </a:rPr>
              <a:t>The brand coordinates a full repertoire of marketing activities to build equity.</a:t>
            </a:r>
          </a:p>
          <a:p>
            <a:pPr marL="514800" indent="-514800">
              <a:spcBef>
                <a:spcPts val="700"/>
              </a:spcBef>
              <a:buFont typeface="+mj-lt"/>
              <a:buAutoNum type="arabicPeriod" startAt="6"/>
              <a:defRPr/>
            </a:pPr>
            <a:r>
              <a:rPr lang="en-US" sz="2400" dirty="0">
                <a:solidFill>
                  <a:schemeClr val="dk1"/>
                </a:solidFill>
                <a:ea typeface="Calibri"/>
                <a:cs typeface="Calibri"/>
                <a:sym typeface="Calibri"/>
              </a:rPr>
              <a:t>The brand’s managers understand what the brand means to consumers.</a:t>
            </a:r>
          </a:p>
          <a:p>
            <a:pPr marL="514800" indent="-514800">
              <a:spcBef>
                <a:spcPts val="700"/>
              </a:spcBef>
              <a:buFont typeface="+mj-lt"/>
              <a:buAutoNum type="arabicPeriod" startAt="6"/>
              <a:defRPr/>
            </a:pPr>
            <a:r>
              <a:rPr lang="en-US" sz="2400" dirty="0">
                <a:solidFill>
                  <a:schemeClr val="dk1"/>
                </a:solidFill>
                <a:ea typeface="Calibri"/>
                <a:cs typeface="Calibri"/>
                <a:sym typeface="Calibri"/>
              </a:rPr>
              <a:t>The brand is given proper support.</a:t>
            </a:r>
          </a:p>
          <a:p>
            <a:pPr marL="514800" indent="-514800">
              <a:spcBef>
                <a:spcPts val="700"/>
              </a:spcBef>
              <a:buFont typeface="+mj-lt"/>
              <a:buAutoNum type="arabicPeriod" startAt="6"/>
              <a:defRPr/>
            </a:pPr>
            <a:r>
              <a:rPr lang="en-US" sz="2400" dirty="0">
                <a:solidFill>
                  <a:schemeClr val="dk1"/>
                </a:solidFill>
                <a:ea typeface="Calibri"/>
                <a:cs typeface="Calibri"/>
                <a:sym typeface="Calibri"/>
              </a:rPr>
              <a:t>The company monitors sources of equity.</a:t>
            </a:r>
            <a:endParaRPr lang="en-US" sz="2400" dirty="0"/>
          </a:p>
        </p:txBody>
      </p:sp>
    </p:spTree>
    <p:extLst>
      <p:ext uri="{BB962C8B-B14F-4D97-AF65-F5344CB8AC3E}">
        <p14:creationId xmlns:p14="http://schemas.microsoft.com/office/powerpoint/2010/main" val="254611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alibri"/>
              </a:rPr>
              <a:t>Brand Extensions and Sub-Branding</a:t>
            </a:r>
            <a:endParaRPr lang="en-US" dirty="0"/>
          </a:p>
        </p:txBody>
      </p:sp>
      <p:sp>
        <p:nvSpPr>
          <p:cNvPr id="3" name="Content Placeholder 2"/>
          <p:cNvSpPr>
            <a:spLocks noGrp="1"/>
          </p:cNvSpPr>
          <p:nvPr>
            <p:ph idx="1"/>
          </p:nvPr>
        </p:nvSpPr>
        <p:spPr/>
        <p:txBody>
          <a:bodyPr>
            <a:normAutofit/>
          </a:bodyPr>
          <a:lstStyle/>
          <a:p>
            <a:pPr marL="255600" indent="-255600"/>
            <a:r>
              <a:rPr lang="en-US" sz="3200" dirty="0">
                <a:solidFill>
                  <a:schemeClr val="dk1"/>
                </a:solidFill>
                <a:ea typeface="Calibri"/>
                <a:cs typeface="Calibri"/>
                <a:sym typeface="Calibri"/>
              </a:rPr>
              <a:t>Products with strong brand equity provide exciting opportunities for marketers.</a:t>
            </a:r>
            <a:endParaRPr lang="en-US" sz="3200" dirty="0"/>
          </a:p>
          <a:p>
            <a:pPr marL="798750" lvl="1" indent="-342900"/>
            <a:r>
              <a:rPr lang="en-US" sz="2800" b="1" dirty="0">
                <a:solidFill>
                  <a:schemeClr val="dk1"/>
                </a:solidFill>
                <a:ea typeface="Calibri"/>
                <a:cs typeface="Calibri"/>
                <a:sym typeface="Calibri"/>
              </a:rPr>
              <a:t>Brand extensions  </a:t>
            </a:r>
            <a:r>
              <a:rPr lang="en-US" sz="2800" dirty="0">
                <a:solidFill>
                  <a:schemeClr val="dk1"/>
                </a:solidFill>
                <a:ea typeface="Calibri"/>
                <a:cs typeface="Calibri"/>
                <a:sym typeface="Calibri"/>
              </a:rPr>
              <a:t>arise from a firm leveraging brand equity to sell new products using the same brand name.</a:t>
            </a:r>
          </a:p>
          <a:p>
            <a:pPr marL="798750" lvl="1" indent="-342900"/>
            <a:r>
              <a:rPr lang="en-US" sz="2800" b="1" dirty="0">
                <a:solidFill>
                  <a:schemeClr val="dk1"/>
                </a:solidFill>
                <a:ea typeface="Calibri"/>
                <a:cs typeface="Calibri"/>
                <a:sym typeface="Calibri"/>
              </a:rPr>
              <a:t>Sub-branding </a:t>
            </a:r>
            <a:r>
              <a:rPr lang="en-US" sz="2800" dirty="0">
                <a:solidFill>
                  <a:schemeClr val="dk1"/>
                </a:solidFill>
                <a:ea typeface="Calibri"/>
                <a:cs typeface="Calibri"/>
                <a:sym typeface="Calibri"/>
              </a:rPr>
              <a:t>occurs when a firm creates a secondary brand to help differentiate a product line (e.g., Virgin Mobile, Virgin Atlantic, Virgin Galactic).</a:t>
            </a:r>
            <a:endParaRPr lang="en-US" sz="2800" dirty="0"/>
          </a:p>
        </p:txBody>
      </p:sp>
    </p:spTree>
    <p:extLst>
      <p:ext uri="{BB962C8B-B14F-4D97-AF65-F5344CB8AC3E}">
        <p14:creationId xmlns:p14="http://schemas.microsoft.com/office/powerpoint/2010/main" val="4282240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666"/>
            <a:ext cx="7886700" cy="869314"/>
          </a:xfrm>
        </p:spPr>
        <p:txBody>
          <a:bodyPr/>
          <a:lstStyle/>
          <a:p>
            <a:r>
              <a:rPr lang="en-US" dirty="0">
                <a:sym typeface="Calibri"/>
              </a:rPr>
              <a:t>Branding Strategies</a:t>
            </a:r>
            <a:endParaRPr lang="en-US" dirty="0"/>
          </a:p>
        </p:txBody>
      </p:sp>
      <p:pic>
        <p:nvPicPr>
          <p:cNvPr id="5" name="Picture 428" descr="A cluster diagram shows branding strategies. Five branding strategies are as follows:&#10;Individual Brands versus Family Brands&#10;National and Store Brands&#10;Generic Brands&#10;Licensing &#10;Cobranding"/>
          <p:cNvPicPr preferRelativeResize="0"/>
          <p:nvPr/>
        </p:nvPicPr>
        <p:blipFill rotWithShape="1">
          <a:blip r:embed="rId3">
            <a:alphaModFix/>
          </a:blip>
          <a:srcRect/>
          <a:stretch/>
        </p:blipFill>
        <p:spPr>
          <a:xfrm>
            <a:off x="628650" y="961960"/>
            <a:ext cx="7886700" cy="5875019"/>
          </a:xfrm>
          <a:prstGeom prst="rect">
            <a:avLst/>
          </a:prstGeom>
          <a:noFill/>
          <a:ln>
            <a:noFill/>
          </a:ln>
        </p:spPr>
      </p:pic>
    </p:spTree>
    <p:extLst>
      <p:ext uri="{BB962C8B-B14F-4D97-AF65-F5344CB8AC3E}">
        <p14:creationId xmlns:p14="http://schemas.microsoft.com/office/powerpoint/2010/main" val="215314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6115"/>
          </a:xfrm>
        </p:spPr>
        <p:txBody>
          <a:bodyPr>
            <a:normAutofit/>
          </a:bodyPr>
          <a:lstStyle/>
          <a:p>
            <a:r>
              <a:rPr lang="en-US" dirty="0">
                <a:latin typeface="+mj-lt"/>
                <a:sym typeface="Calibri"/>
              </a:rPr>
              <a:t>Individual vs. Family Brands</a:t>
            </a:r>
            <a:endParaRPr lang="en-IN" dirty="0">
              <a:latin typeface="+mj-lt"/>
            </a:endParaRPr>
          </a:p>
        </p:txBody>
      </p:sp>
      <p:sp>
        <p:nvSpPr>
          <p:cNvPr id="5" name="Content Placeholder 2"/>
          <p:cNvSpPr>
            <a:spLocks noGrp="1"/>
          </p:cNvSpPr>
          <p:nvPr>
            <p:ph idx="1"/>
          </p:nvPr>
        </p:nvSpPr>
        <p:spPr>
          <a:xfrm>
            <a:off x="457200" y="1690689"/>
            <a:ext cx="4419600" cy="3871911"/>
          </a:xfrm>
        </p:spPr>
        <p:txBody>
          <a:bodyPr>
            <a:normAutofit/>
          </a:bodyPr>
          <a:lstStyle/>
          <a:p>
            <a:pPr marL="255600" indent="-255600">
              <a:buSzPct val="100000"/>
            </a:pPr>
            <a:r>
              <a:rPr lang="en-US" dirty="0">
                <a:solidFill>
                  <a:schemeClr val="dk1"/>
                </a:solidFill>
                <a:ea typeface="Calibri"/>
                <a:cs typeface="Calibri"/>
                <a:sym typeface="Calibri"/>
              </a:rPr>
              <a:t>Family brand strategy is when product items share a common brand name.</a:t>
            </a:r>
          </a:p>
          <a:p>
            <a:pPr marL="255600" indent="-255600">
              <a:buSzPct val="100000"/>
            </a:pPr>
            <a:r>
              <a:rPr lang="en-US" dirty="0">
                <a:solidFill>
                  <a:schemeClr val="dk1"/>
                </a:solidFill>
                <a:ea typeface="Calibri"/>
                <a:cs typeface="Calibri"/>
                <a:sym typeface="Calibri"/>
              </a:rPr>
              <a:t>Family brands such as Campbell’s provides an umbrella under which multiple products can be effectively marketed.</a:t>
            </a:r>
          </a:p>
        </p:txBody>
      </p:sp>
      <p:pic>
        <p:nvPicPr>
          <p:cNvPr id="6" name="Picture 438" descr="A print ad for Campbell shows a photo of soup and large bold copy that includes “Now Campbell’s Chunky has twenty-three soups with 100% lean meat and a full serving of vegetables.”"/>
          <p:cNvPicPr preferRelativeResize="0"/>
          <p:nvPr/>
        </p:nvPicPr>
        <p:blipFill rotWithShape="1">
          <a:blip r:embed="rId3">
            <a:alphaModFix/>
          </a:blip>
          <a:srcRect l="7934"/>
          <a:stretch/>
        </p:blipFill>
        <p:spPr>
          <a:xfrm>
            <a:off x="5129048" y="1261241"/>
            <a:ext cx="3673036" cy="4656083"/>
          </a:xfrm>
          <a:prstGeom prst="rect">
            <a:avLst/>
          </a:prstGeom>
          <a:noFill/>
          <a:ln>
            <a:noFill/>
          </a:ln>
        </p:spPr>
      </p:pic>
    </p:spTree>
    <p:extLst>
      <p:ext uri="{BB962C8B-B14F-4D97-AF65-F5344CB8AC3E}">
        <p14:creationId xmlns:p14="http://schemas.microsoft.com/office/powerpoint/2010/main" val="243376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7136"/>
          </a:xfrm>
        </p:spPr>
        <p:txBody>
          <a:bodyPr>
            <a:normAutofit/>
          </a:bodyPr>
          <a:lstStyle/>
          <a:p>
            <a:r>
              <a:rPr lang="en-US" dirty="0">
                <a:latin typeface="+mj-lt"/>
                <a:sym typeface="Calibri"/>
              </a:rPr>
              <a:t>National and Store Brands</a:t>
            </a:r>
            <a:endParaRPr lang="en-IN" dirty="0">
              <a:latin typeface="+mj-lt"/>
            </a:endParaRPr>
          </a:p>
        </p:txBody>
      </p:sp>
      <p:sp>
        <p:nvSpPr>
          <p:cNvPr id="4" name="Content Placeholder 2"/>
          <p:cNvSpPr>
            <a:spLocks noGrp="1"/>
          </p:cNvSpPr>
          <p:nvPr>
            <p:ph idx="1"/>
          </p:nvPr>
        </p:nvSpPr>
        <p:spPr/>
        <p:txBody>
          <a:bodyPr>
            <a:normAutofit/>
          </a:bodyPr>
          <a:lstStyle/>
          <a:p>
            <a:pPr marL="255600" lvl="0" indent="-255600">
              <a:buSzPct val="100000"/>
            </a:pPr>
            <a:r>
              <a:rPr lang="en-US" dirty="0">
                <a:solidFill>
                  <a:schemeClr val="dk1"/>
                </a:solidFill>
                <a:ea typeface="Calibri"/>
                <a:cs typeface="Calibri"/>
                <a:sym typeface="Calibri"/>
              </a:rPr>
              <a:t>National brands are those produced and marketed by a manufacturer.</a:t>
            </a:r>
          </a:p>
          <a:p>
            <a:pPr marL="255600" indent="-255600">
              <a:buSzPct val="100000"/>
            </a:pPr>
            <a:r>
              <a:rPr lang="en-US" dirty="0">
                <a:solidFill>
                  <a:schemeClr val="dk1"/>
                </a:solidFill>
                <a:ea typeface="Calibri"/>
                <a:cs typeface="Calibri"/>
                <a:sym typeface="Calibri"/>
              </a:rPr>
              <a:t>Store (or private label) brands are those which are offered by a retail store or chain under an exclusive trade name.</a:t>
            </a:r>
            <a:endParaRPr lang="en-US"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Costco: Kirkland’s</a:t>
            </a:r>
          </a:p>
          <a:p>
            <a:pPr marL="798750" lvl="1" indent="-342900">
              <a:buFont typeface="Wingdings" panose="05000000000000000000" pitchFamily="2" charset="2"/>
              <a:buChar char="§"/>
            </a:pPr>
            <a:r>
              <a:rPr lang="en-US" sz="2800" dirty="0">
                <a:solidFill>
                  <a:schemeClr val="dk1"/>
                </a:solidFill>
                <a:ea typeface="Calibri"/>
                <a:cs typeface="Calibri"/>
                <a:sym typeface="Calibri"/>
              </a:rPr>
              <a:t>Wal-Mart: Sam’s Choice, Equate, Great Value, Mainstays</a:t>
            </a:r>
          </a:p>
          <a:p>
            <a:pPr marL="798750" lvl="1" indent="-342900">
              <a:buFont typeface="Wingdings" panose="05000000000000000000" pitchFamily="2" charset="2"/>
              <a:buChar char="§"/>
            </a:pPr>
            <a:r>
              <a:rPr lang="en-US" sz="2800" dirty="0">
                <a:solidFill>
                  <a:schemeClr val="dk1"/>
                </a:solidFill>
                <a:ea typeface="Calibri"/>
                <a:cs typeface="Calibri"/>
                <a:sym typeface="Calibri"/>
              </a:rPr>
              <a:t>Others?</a:t>
            </a:r>
            <a:endParaRPr lang="en-US" sz="2800" dirty="0"/>
          </a:p>
        </p:txBody>
      </p:sp>
    </p:spTree>
    <p:extLst>
      <p:ext uri="{BB962C8B-B14F-4D97-AF65-F5344CB8AC3E}">
        <p14:creationId xmlns:p14="http://schemas.microsoft.com/office/powerpoint/2010/main" val="111929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26477"/>
          </a:xfrm>
        </p:spPr>
        <p:txBody>
          <a:bodyPr>
            <a:normAutofit/>
          </a:bodyPr>
          <a:lstStyle/>
          <a:p>
            <a:r>
              <a:rPr lang="en-US" sz="4000" dirty="0">
                <a:latin typeface="+mj-lt"/>
                <a:sym typeface="Calibri"/>
              </a:rPr>
              <a:t>Steps to Manage Products</a:t>
            </a:r>
            <a:endParaRPr lang="en-IN" sz="4000" dirty="0">
              <a:latin typeface="+mj-lt"/>
            </a:endParaRPr>
          </a:p>
        </p:txBody>
      </p:sp>
      <p:pic>
        <p:nvPicPr>
          <p:cNvPr id="4" name="Picture 204" descr="Steps of effective product strategies:&#10;Step 1: Develop Product Objectives: For individual products, For product lines and mixes&#10;Step 2: Design Product Strategies&#10;Step 3: Make Tactical Product Decisions: Product branding, Packaging and labeling design&#10;Step 4: Organize for Product Management"/>
          <p:cNvPicPr preferRelativeResize="0"/>
          <p:nvPr/>
        </p:nvPicPr>
        <p:blipFill rotWithShape="1">
          <a:blip r:embed="rId3">
            <a:alphaModFix/>
          </a:blip>
          <a:srcRect/>
          <a:stretch/>
        </p:blipFill>
        <p:spPr>
          <a:xfrm>
            <a:off x="1678075" y="1055076"/>
            <a:ext cx="5194998" cy="5802923"/>
          </a:xfrm>
          <a:prstGeom prst="rect">
            <a:avLst/>
          </a:prstGeom>
          <a:noFill/>
          <a:ln>
            <a:noFill/>
          </a:ln>
        </p:spPr>
      </p:pic>
    </p:spTree>
    <p:extLst>
      <p:ext uri="{BB962C8B-B14F-4D97-AF65-F5344CB8AC3E}">
        <p14:creationId xmlns:p14="http://schemas.microsoft.com/office/powerpoint/2010/main" val="156983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6"/>
            <a:ext cx="7886700" cy="938157"/>
          </a:xfrm>
        </p:spPr>
        <p:txBody>
          <a:bodyPr>
            <a:normAutofit/>
          </a:bodyPr>
          <a:lstStyle/>
          <a:p>
            <a:r>
              <a:rPr lang="en-US" dirty="0">
                <a:latin typeface="+mj-lt"/>
                <a:sym typeface="Calibri"/>
              </a:rPr>
              <a:t>Generic Brands</a:t>
            </a:r>
            <a:endParaRPr lang="en-IN" dirty="0">
              <a:latin typeface="+mj-lt"/>
            </a:endParaRPr>
          </a:p>
        </p:txBody>
      </p:sp>
      <p:sp>
        <p:nvSpPr>
          <p:cNvPr id="5" name="Content Placeholder 2"/>
          <p:cNvSpPr>
            <a:spLocks noGrp="1"/>
          </p:cNvSpPr>
          <p:nvPr>
            <p:ph idx="1"/>
          </p:nvPr>
        </p:nvSpPr>
        <p:spPr/>
        <p:txBody>
          <a:bodyPr>
            <a:normAutofit/>
          </a:bodyPr>
          <a:lstStyle/>
          <a:p>
            <a:pPr marL="255600" indent="-255600">
              <a:buSzPct val="100000"/>
            </a:pPr>
            <a:r>
              <a:rPr lang="en-US" sz="2600" b="1" dirty="0">
                <a:solidFill>
                  <a:schemeClr val="dk1"/>
                </a:solidFill>
                <a:ea typeface="Calibri"/>
                <a:cs typeface="Calibri"/>
                <a:sym typeface="Calibri"/>
              </a:rPr>
              <a:t>Generic brands </a:t>
            </a:r>
            <a:r>
              <a:rPr lang="en-US" sz="2600" dirty="0">
                <a:solidFill>
                  <a:schemeClr val="dk1"/>
                </a:solidFill>
                <a:ea typeface="Calibri"/>
                <a:cs typeface="Calibri"/>
                <a:sym typeface="Calibri"/>
              </a:rPr>
              <a:t>is a strategy in which products are not branded and are sold at lowest price possible.</a:t>
            </a:r>
            <a:endParaRPr lang="en-US" sz="2600" dirty="0"/>
          </a:p>
          <a:p>
            <a:pPr marL="798750" lvl="1" indent="-342900">
              <a:buFont typeface="Wingdings" panose="05000000000000000000" pitchFamily="2" charset="2"/>
              <a:buChar char="§"/>
            </a:pPr>
            <a:r>
              <a:rPr lang="en-US" sz="2400" dirty="0">
                <a:solidFill>
                  <a:schemeClr val="dk1"/>
                </a:solidFill>
                <a:ea typeface="Calibri"/>
                <a:cs typeface="Calibri"/>
                <a:sym typeface="Calibri"/>
              </a:rPr>
              <a:t>Typically packaged in white with black letters that only names the product itself (“Green Beans”)</a:t>
            </a:r>
          </a:p>
          <a:p>
            <a:pPr marL="798750" lvl="1" indent="-342900">
              <a:buFont typeface="Wingdings" panose="05000000000000000000" pitchFamily="2" charset="2"/>
              <a:buChar char="§"/>
            </a:pPr>
            <a:r>
              <a:rPr lang="en-US" sz="2600" dirty="0"/>
              <a:t>Generic branded products have fallen out of favor over the years, but prior to the introduction of store brands, generic products presented a low-cost alternative to national brands.</a:t>
            </a:r>
          </a:p>
          <a:p>
            <a:pPr marL="798750" lvl="1" indent="-342900">
              <a:buFont typeface="Wingdings" panose="05000000000000000000" pitchFamily="2" charset="2"/>
              <a:buChar char="§"/>
            </a:pPr>
            <a:r>
              <a:rPr lang="en-US" sz="2600" dirty="0"/>
              <a:t>They are a legitimate alternative to both national and store brands, particularly for price-conscious consumers and during uncertain economic times.</a:t>
            </a:r>
          </a:p>
          <a:p>
            <a:pPr marL="798750" lvl="1" indent="-342900">
              <a:buFont typeface="Wingdings" panose="05000000000000000000" pitchFamily="2" charset="2"/>
              <a:buChar char="§"/>
            </a:pPr>
            <a:endParaRPr lang="en-US" sz="2600" dirty="0"/>
          </a:p>
        </p:txBody>
      </p:sp>
    </p:spTree>
    <p:extLst>
      <p:ext uri="{BB962C8B-B14F-4D97-AF65-F5344CB8AC3E}">
        <p14:creationId xmlns:p14="http://schemas.microsoft.com/office/powerpoint/2010/main" val="4129293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latin typeface="+mj-lt"/>
                <a:sym typeface="Calibri"/>
              </a:rPr>
              <a:t>Licensing</a:t>
            </a:r>
            <a:endParaRPr lang="en-IN" dirty="0">
              <a:latin typeface="+mj-lt"/>
            </a:endParaRPr>
          </a:p>
        </p:txBody>
      </p:sp>
      <p:sp>
        <p:nvSpPr>
          <p:cNvPr id="5" name="Content Placeholder 2"/>
          <p:cNvSpPr>
            <a:spLocks noGrp="1"/>
          </p:cNvSpPr>
          <p:nvPr>
            <p:ph idx="1"/>
          </p:nvPr>
        </p:nvSpPr>
        <p:spPr/>
        <p:txBody>
          <a:bodyPr/>
          <a:lstStyle/>
          <a:p>
            <a:pPr marL="255600" indent="-255600">
              <a:buSzPct val="100000"/>
            </a:pPr>
            <a:r>
              <a:rPr lang="en-US" sz="2600" b="1" dirty="0">
                <a:solidFill>
                  <a:schemeClr val="dk1"/>
                </a:solidFill>
                <a:ea typeface="Calibri"/>
                <a:cs typeface="Calibri"/>
                <a:sym typeface="Calibri"/>
              </a:rPr>
              <a:t>Licensing</a:t>
            </a:r>
            <a:r>
              <a:rPr lang="en-US" sz="2600" dirty="0">
                <a:solidFill>
                  <a:schemeClr val="dk1"/>
                </a:solidFill>
                <a:ea typeface="Calibri"/>
                <a:cs typeface="Calibri"/>
                <a:sym typeface="Calibri"/>
              </a:rPr>
              <a:t> is when one firm sells to</a:t>
            </a:r>
            <a:r>
              <a:rPr lang="en-US" sz="2600" dirty="0">
                <a:solidFill>
                  <a:srgbClr val="0070C0"/>
                </a:solidFill>
                <a:ea typeface="Calibri"/>
                <a:cs typeface="Calibri"/>
                <a:sym typeface="Calibri"/>
              </a:rPr>
              <a:t> </a:t>
            </a:r>
            <a:r>
              <a:rPr lang="en-US" sz="2600" dirty="0">
                <a:solidFill>
                  <a:schemeClr val="dk1"/>
                </a:solidFill>
                <a:ea typeface="Calibri"/>
                <a:cs typeface="Calibri"/>
                <a:sym typeface="Calibri"/>
              </a:rPr>
              <a:t>another firm the right to use a brand name for a specific purpose for a specific period of time.</a:t>
            </a:r>
          </a:p>
          <a:p>
            <a:pPr marL="255600" indent="-255600">
              <a:buSzPct val="100000"/>
            </a:pPr>
            <a:r>
              <a:rPr lang="en-US" sz="2600" dirty="0">
                <a:solidFill>
                  <a:schemeClr val="dk1"/>
                </a:solidFill>
                <a:ea typeface="Calibri"/>
                <a:cs typeface="Calibri"/>
                <a:sym typeface="Calibri"/>
              </a:rPr>
              <a:t>The firm buying the licensing rights gains instant recognition and a short cut to building brand equity.</a:t>
            </a:r>
          </a:p>
          <a:p>
            <a:pPr marL="255600" indent="-255600">
              <a:buSzPct val="100000"/>
            </a:pPr>
            <a:r>
              <a:rPr lang="en-US" sz="2600" dirty="0">
                <a:solidFill>
                  <a:schemeClr val="dk1"/>
                </a:solidFill>
                <a:ea typeface="Calibri"/>
                <a:cs typeface="Calibri"/>
                <a:sym typeface="Calibri"/>
              </a:rPr>
              <a:t>For instance, TGI Fridays licensed Jack Daniels “bourbon” name for use in many of its menu items. Also, movies typically offer licensing agreements to outside firms, such as toy manufacturers, amusement parks, and clothing companies.</a:t>
            </a:r>
          </a:p>
          <a:p>
            <a:pPr marL="255600" indent="-255600">
              <a:buSzPct val="100000"/>
            </a:pPr>
            <a:endParaRPr lang="en-US" sz="2400" b="1" dirty="0">
              <a:solidFill>
                <a:schemeClr val="dk2"/>
              </a:solidFill>
              <a:ea typeface="Calibri"/>
              <a:cs typeface="Calibri"/>
              <a:sym typeface="Calibri"/>
            </a:endParaRPr>
          </a:p>
        </p:txBody>
      </p:sp>
    </p:spTree>
    <p:extLst>
      <p:ext uri="{BB962C8B-B14F-4D97-AF65-F5344CB8AC3E}">
        <p14:creationId xmlns:p14="http://schemas.microsoft.com/office/powerpoint/2010/main" val="753685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latin typeface="+mj-lt"/>
                <a:sym typeface="Calibri"/>
              </a:rPr>
              <a:t>Cobranding</a:t>
            </a:r>
            <a:endParaRPr lang="en-IN" dirty="0">
              <a:latin typeface="+mj-lt"/>
            </a:endParaRPr>
          </a:p>
        </p:txBody>
      </p:sp>
      <p:sp>
        <p:nvSpPr>
          <p:cNvPr id="5" name="Content Placeholder 2"/>
          <p:cNvSpPr>
            <a:spLocks noGrp="1"/>
          </p:cNvSpPr>
          <p:nvPr>
            <p:ph idx="1"/>
          </p:nvPr>
        </p:nvSpPr>
        <p:spPr>
          <a:xfrm>
            <a:off x="457200" y="2154621"/>
            <a:ext cx="4495800" cy="3407979"/>
          </a:xfrm>
        </p:spPr>
        <p:txBody>
          <a:bodyPr>
            <a:normAutofit/>
          </a:bodyPr>
          <a:lstStyle/>
          <a:p>
            <a:pPr marL="255600" indent="-255600">
              <a:buSzPct val="100000"/>
            </a:pPr>
            <a:r>
              <a:rPr lang="en-US" b="1" dirty="0">
                <a:solidFill>
                  <a:schemeClr val="dk1"/>
                </a:solidFill>
                <a:ea typeface="Calibri"/>
                <a:cs typeface="Calibri"/>
                <a:sym typeface="Calibri"/>
              </a:rPr>
              <a:t>Cobranding:</a:t>
            </a:r>
            <a:r>
              <a:rPr lang="en-US" dirty="0">
                <a:solidFill>
                  <a:schemeClr val="dk1"/>
                </a:solidFill>
                <a:ea typeface="Calibri"/>
                <a:cs typeface="Calibri"/>
                <a:sym typeface="Calibri"/>
              </a:rPr>
              <a:t> Two brands agree to work together to market a new product</a:t>
            </a:r>
          </a:p>
          <a:p>
            <a:pPr marL="255600" indent="-255600">
              <a:buSzPct val="100000"/>
            </a:pPr>
            <a:r>
              <a:rPr lang="en-US" b="1" dirty="0">
                <a:solidFill>
                  <a:schemeClr val="dk1"/>
                </a:solidFill>
                <a:ea typeface="Calibri"/>
                <a:cs typeface="Calibri"/>
                <a:sym typeface="Calibri"/>
              </a:rPr>
              <a:t>Ingredient branding:</a:t>
            </a:r>
            <a:r>
              <a:rPr lang="en-US" dirty="0">
                <a:solidFill>
                  <a:schemeClr val="dk1"/>
                </a:solidFill>
                <a:ea typeface="Calibri"/>
                <a:cs typeface="Calibri"/>
                <a:sym typeface="Calibri"/>
              </a:rPr>
              <a:t> Branded materials become “component parts” of other branded products.</a:t>
            </a:r>
            <a:endParaRPr lang="en-US" dirty="0"/>
          </a:p>
        </p:txBody>
      </p:sp>
      <p:pic>
        <p:nvPicPr>
          <p:cNvPr id="6" name="Picture 476" descr="A print ad for Jelly Belly shows a photo-illustration of dozens of jelly beans popping out of a soda bottle. A package of Jelly Belly “Soda Pop Shoppe” jelly beans shows logos for six soft drinks, including Dr. Pepper and A&amp;W root beer. Copy includes the tagline “Sodalicious.”"/>
          <p:cNvPicPr preferRelativeResize="0"/>
          <p:nvPr/>
        </p:nvPicPr>
        <p:blipFill rotWithShape="1">
          <a:blip r:embed="rId3">
            <a:alphaModFix/>
          </a:blip>
          <a:srcRect l="4758" t="1835" r="1983" b="1080"/>
          <a:stretch/>
        </p:blipFill>
        <p:spPr>
          <a:xfrm>
            <a:off x="5065986" y="1400501"/>
            <a:ext cx="3878317" cy="5178974"/>
          </a:xfrm>
          <a:prstGeom prst="rect">
            <a:avLst/>
          </a:prstGeom>
          <a:noFill/>
          <a:ln>
            <a:noFill/>
          </a:ln>
        </p:spPr>
      </p:pic>
    </p:spTree>
    <p:extLst>
      <p:ext uri="{BB962C8B-B14F-4D97-AF65-F5344CB8AC3E}">
        <p14:creationId xmlns:p14="http://schemas.microsoft.com/office/powerpoint/2010/main" val="3951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latin typeface="+mj-lt"/>
                <a:sym typeface="Calibri"/>
              </a:rPr>
              <a:t>Packages and Labels: Branding’s Little Helpers</a:t>
            </a:r>
            <a:endParaRPr lang="en-IN" dirty="0">
              <a:latin typeface="+mj-lt"/>
            </a:endParaRPr>
          </a:p>
        </p:txBody>
      </p:sp>
      <p:sp>
        <p:nvSpPr>
          <p:cNvPr id="4" name="Content Placeholder 2"/>
          <p:cNvSpPr>
            <a:spLocks noGrp="1"/>
          </p:cNvSpPr>
          <p:nvPr>
            <p:ph idx="1"/>
          </p:nvPr>
        </p:nvSpPr>
        <p:spPr>
          <a:xfrm>
            <a:off x="457200" y="1802525"/>
            <a:ext cx="8229600" cy="2438400"/>
          </a:xfrm>
        </p:spPr>
        <p:txBody>
          <a:bodyPr>
            <a:normAutofit/>
          </a:bodyPr>
          <a:lstStyle/>
          <a:p>
            <a:pPr marL="255600" indent="-255600">
              <a:buSzPct val="100000"/>
            </a:pPr>
            <a:r>
              <a:rPr lang="en-US" dirty="0">
                <a:solidFill>
                  <a:schemeClr val="dk1"/>
                </a:solidFill>
                <a:ea typeface="Calibri"/>
                <a:cs typeface="Calibri"/>
                <a:sym typeface="Calibri"/>
              </a:rPr>
              <a:t>A </a:t>
            </a:r>
            <a:r>
              <a:rPr lang="en-US" b="1" dirty="0">
                <a:solidFill>
                  <a:schemeClr val="dk1"/>
                </a:solidFill>
                <a:ea typeface="Calibri"/>
                <a:cs typeface="Calibri"/>
                <a:sym typeface="Calibri"/>
              </a:rPr>
              <a:t>package</a:t>
            </a:r>
            <a:r>
              <a:rPr lang="en-US" dirty="0">
                <a:solidFill>
                  <a:schemeClr val="dk1"/>
                </a:solidFill>
                <a:ea typeface="Calibri"/>
                <a:cs typeface="Calibri"/>
                <a:sym typeface="Calibri"/>
              </a:rPr>
              <a:t> is the covering or container for a product.</a:t>
            </a:r>
          </a:p>
          <a:p>
            <a:pPr marL="255600" indent="-255600">
              <a:buSzPct val="100000"/>
            </a:pPr>
            <a:r>
              <a:rPr lang="en-US" dirty="0">
                <a:solidFill>
                  <a:schemeClr val="dk1"/>
                </a:solidFill>
                <a:ea typeface="Calibri"/>
                <a:cs typeface="Calibri"/>
                <a:sym typeface="Calibri"/>
              </a:rPr>
              <a:t>Serves both functional and communication purposes</a:t>
            </a:r>
            <a:endParaRPr lang="en-US"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Branding</a:t>
            </a:r>
          </a:p>
          <a:p>
            <a:pPr marL="798750" lvl="1" indent="-342900">
              <a:buFont typeface="Wingdings" panose="05000000000000000000" pitchFamily="2" charset="2"/>
              <a:buChar char="§"/>
            </a:pPr>
            <a:r>
              <a:rPr lang="en-US" sz="2800" dirty="0">
                <a:solidFill>
                  <a:schemeClr val="dk1"/>
                </a:solidFill>
                <a:ea typeface="Calibri"/>
                <a:cs typeface="Calibri"/>
                <a:sym typeface="Calibri"/>
              </a:rPr>
              <a:t>UPC codes (Universal Product Code)</a:t>
            </a:r>
            <a:endParaRPr lang="en-US" sz="2800" dirty="0"/>
          </a:p>
        </p:txBody>
      </p:sp>
    </p:spTree>
    <p:extLst>
      <p:ext uri="{BB962C8B-B14F-4D97-AF65-F5344CB8AC3E}">
        <p14:creationId xmlns:p14="http://schemas.microsoft.com/office/powerpoint/2010/main" val="3484804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6"/>
            <a:ext cx="7886700" cy="833053"/>
          </a:xfrm>
        </p:spPr>
        <p:txBody>
          <a:bodyPr>
            <a:normAutofit/>
          </a:bodyPr>
          <a:lstStyle/>
          <a:p>
            <a:r>
              <a:rPr lang="en-US" dirty="0">
                <a:latin typeface="+mj-lt"/>
                <a:sym typeface="Calibri"/>
              </a:rPr>
              <a:t>Functions of Packaging</a:t>
            </a:r>
            <a:endParaRPr lang="en-IN" dirty="0">
              <a:latin typeface="+mj-lt"/>
            </a:endParaRPr>
          </a:p>
        </p:txBody>
      </p:sp>
      <p:pic>
        <p:nvPicPr>
          <p:cNvPr id="7" name="Picture 495" descr="An illustration used callouts to identify packaging features on the front and back of a generic chicken broth box.&#10;The front, one side, and top of the box include the following features:&#10;“Recognizable brand name and logo” pointing to the brand name&#10;“Product benefits” pointing to the text “99% fat free”&#10;“Photo of actual product” pointing to the illustration of a plate filled with food&#10; “Warnings” pointing to text on the side&#10;“Directions for use” pointing to text &#10; “Pour spout: easy to use” &#10;The back, one side, and top of the box include the following features:&#10;“Package material protects product from spoilage and is environmentally friendly”&#10;&#10;“Recipes for Alternative uses” pointing to text on the back&#10;“Package shape easy to store in cabinet and refrigerator” pointing to the box&#10;“Photo of product in use” pointing to an illustration of a plate of food&#10; “Nutritional information” pointing to text on the side&#10;“Ingredients” pointing to text on the side&#10;“Toll-free number” &#10;“UPC code”"/>
          <p:cNvPicPr preferRelativeResize="0"/>
          <p:nvPr/>
        </p:nvPicPr>
        <p:blipFill rotWithShape="1">
          <a:blip r:embed="rId3">
            <a:alphaModFix/>
          </a:blip>
          <a:srcRect/>
          <a:stretch/>
        </p:blipFill>
        <p:spPr>
          <a:xfrm>
            <a:off x="199697" y="1198179"/>
            <a:ext cx="8702565" cy="5181600"/>
          </a:xfrm>
          <a:prstGeom prst="rect">
            <a:avLst/>
          </a:prstGeom>
          <a:noFill/>
          <a:ln>
            <a:noFill/>
          </a:ln>
        </p:spPr>
      </p:pic>
    </p:spTree>
    <p:extLst>
      <p:ext uri="{BB962C8B-B14F-4D97-AF65-F5344CB8AC3E}">
        <p14:creationId xmlns:p14="http://schemas.microsoft.com/office/powerpoint/2010/main" val="900169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7886700" cy="948667"/>
          </a:xfrm>
        </p:spPr>
        <p:txBody>
          <a:bodyPr>
            <a:normAutofit/>
          </a:bodyPr>
          <a:lstStyle/>
          <a:p>
            <a:r>
              <a:rPr lang="en-US" dirty="0">
                <a:latin typeface="+mj-lt"/>
                <a:sym typeface="Calibri"/>
              </a:rPr>
              <a:t>Design Effective Packaging</a:t>
            </a:r>
            <a:endParaRPr lang="en-IN" sz="2800" dirty="0">
              <a:latin typeface="+mj-lt"/>
            </a:endParaRPr>
          </a:p>
        </p:txBody>
      </p:sp>
      <p:sp>
        <p:nvSpPr>
          <p:cNvPr id="4" name="Content Placeholder 2"/>
          <p:cNvSpPr>
            <a:spLocks noGrp="1"/>
          </p:cNvSpPr>
          <p:nvPr>
            <p:ph idx="1"/>
          </p:nvPr>
        </p:nvSpPr>
        <p:spPr>
          <a:xfrm>
            <a:off x="457200" y="1765738"/>
            <a:ext cx="4191000" cy="3796862"/>
          </a:xfrm>
        </p:spPr>
        <p:txBody>
          <a:bodyPr>
            <a:normAutofit/>
          </a:bodyPr>
          <a:lstStyle/>
          <a:p>
            <a:pPr marL="255600" indent="-255600">
              <a:buSzPct val="100000"/>
            </a:pPr>
            <a:r>
              <a:rPr lang="en-US" dirty="0">
                <a:solidFill>
                  <a:schemeClr val="dk1"/>
                </a:solidFill>
                <a:ea typeface="Calibri"/>
                <a:cs typeface="Calibri"/>
                <a:sym typeface="Calibri"/>
              </a:rPr>
              <a:t>Effective packaging design entails many decisions</a:t>
            </a:r>
          </a:p>
          <a:p>
            <a:pPr marL="798750" lvl="1" indent="-342900">
              <a:buFont typeface="Wingdings" panose="05000000000000000000" pitchFamily="2" charset="2"/>
              <a:buChar char="§"/>
            </a:pPr>
            <a:r>
              <a:rPr lang="en-US" sz="2800" dirty="0">
                <a:solidFill>
                  <a:schemeClr val="dk1"/>
                </a:solidFill>
                <a:ea typeface="Calibri"/>
                <a:cs typeface="Calibri"/>
                <a:sym typeface="Calibri"/>
              </a:rPr>
              <a:t>How are other products in category packaged and displayed?</a:t>
            </a:r>
          </a:p>
          <a:p>
            <a:pPr marL="798750" lvl="1" indent="-342900">
              <a:buFont typeface="Wingdings" panose="05000000000000000000" pitchFamily="2" charset="2"/>
              <a:buChar char="§"/>
            </a:pPr>
            <a:r>
              <a:rPr lang="en-US" sz="2800" dirty="0">
                <a:solidFill>
                  <a:schemeClr val="dk1"/>
                </a:solidFill>
                <a:ea typeface="Calibri"/>
                <a:cs typeface="Calibri"/>
                <a:sym typeface="Calibri"/>
              </a:rPr>
              <a:t>Copycat packaging</a:t>
            </a:r>
            <a:endParaRPr lang="en-US" sz="2800" dirty="0"/>
          </a:p>
        </p:txBody>
      </p:sp>
      <p:pic>
        <p:nvPicPr>
          <p:cNvPr id="6" name="Picture 505" descr="A photo shows a Walgreens Pain Reliever PM package with a design somewhat similar to packaging used for the Tylenol PM brand."/>
          <p:cNvPicPr preferRelativeResize="0"/>
          <p:nvPr/>
        </p:nvPicPr>
        <p:blipFill rotWithShape="1">
          <a:blip r:embed="rId3">
            <a:alphaModFix/>
          </a:blip>
          <a:srcRect r="4626"/>
          <a:stretch/>
        </p:blipFill>
        <p:spPr>
          <a:xfrm>
            <a:off x="4424855" y="1634358"/>
            <a:ext cx="4544149" cy="3526221"/>
          </a:xfrm>
          <a:prstGeom prst="rect">
            <a:avLst/>
          </a:prstGeom>
          <a:noFill/>
          <a:ln>
            <a:noFill/>
          </a:ln>
        </p:spPr>
      </p:pic>
    </p:spTree>
    <p:extLst>
      <p:ext uri="{BB962C8B-B14F-4D97-AF65-F5344CB8AC3E}">
        <p14:creationId xmlns:p14="http://schemas.microsoft.com/office/powerpoint/2010/main" val="3323681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365127"/>
            <a:ext cx="7886700" cy="864584"/>
          </a:xfrm>
        </p:spPr>
        <p:txBody>
          <a:bodyPr anchor="b">
            <a:normAutofit/>
          </a:bodyPr>
          <a:lstStyle/>
          <a:p>
            <a:r>
              <a:rPr lang="en-US" dirty="0">
                <a:latin typeface="+mj-lt"/>
                <a:sym typeface="Calibri"/>
              </a:rPr>
              <a:t>Design Effective Packaging</a:t>
            </a:r>
            <a:endParaRPr lang="en-IN" sz="2800" dirty="0">
              <a:latin typeface="+mj-lt"/>
            </a:endParaRPr>
          </a:p>
        </p:txBody>
      </p:sp>
      <p:sp>
        <p:nvSpPr>
          <p:cNvPr id="5" name="Content Placeholder 2"/>
          <p:cNvSpPr>
            <a:spLocks noGrp="1"/>
          </p:cNvSpPr>
          <p:nvPr>
            <p:ph idx="1"/>
          </p:nvPr>
        </p:nvSpPr>
        <p:spPr/>
        <p:txBody>
          <a:bodyPr>
            <a:normAutofit/>
          </a:bodyPr>
          <a:lstStyle/>
          <a:p>
            <a:pPr marL="255600" indent="-255600">
              <a:buSzPct val="100000"/>
            </a:pPr>
            <a:r>
              <a:rPr lang="en-US" dirty="0">
                <a:solidFill>
                  <a:schemeClr val="dk1"/>
                </a:solidFill>
                <a:ea typeface="Calibri"/>
                <a:cs typeface="Calibri"/>
                <a:sym typeface="Calibri"/>
              </a:rPr>
              <a:t>Effective packaging also considers:</a:t>
            </a:r>
          </a:p>
          <a:p>
            <a:pPr marL="798750" lvl="1" indent="-342900">
              <a:buFont typeface="Wingdings" panose="05000000000000000000" pitchFamily="2" charset="2"/>
              <a:buChar char="§"/>
            </a:pPr>
            <a:r>
              <a:rPr lang="en-US" sz="2800" dirty="0">
                <a:solidFill>
                  <a:schemeClr val="dk1"/>
                </a:solidFill>
                <a:ea typeface="Calibri"/>
                <a:cs typeface="Calibri"/>
                <a:sym typeface="Calibri"/>
              </a:rPr>
              <a:t>Choice of packaging material and the image it projects</a:t>
            </a:r>
          </a:p>
          <a:p>
            <a:pPr marL="798750" lvl="1" indent="-342900">
              <a:buFont typeface="Wingdings" panose="05000000000000000000" pitchFamily="2" charset="2"/>
              <a:buChar char="§"/>
            </a:pPr>
            <a:r>
              <a:rPr lang="en-US" sz="2800" dirty="0">
                <a:solidFill>
                  <a:schemeClr val="dk1"/>
                </a:solidFill>
                <a:ea typeface="Calibri"/>
                <a:cs typeface="Calibri"/>
                <a:sym typeface="Calibri"/>
              </a:rPr>
              <a:t>Environmental impact of packaging</a:t>
            </a:r>
          </a:p>
          <a:p>
            <a:pPr marL="798750" lvl="1" indent="-342900">
              <a:buFont typeface="Wingdings" panose="05000000000000000000" pitchFamily="2" charset="2"/>
              <a:buChar char="§"/>
            </a:pPr>
            <a:r>
              <a:rPr lang="en-US" sz="2800" dirty="0">
                <a:solidFill>
                  <a:schemeClr val="dk1"/>
                </a:solidFill>
                <a:ea typeface="Calibri"/>
                <a:cs typeface="Calibri"/>
                <a:sym typeface="Calibri"/>
              </a:rPr>
              <a:t>Shape and color influences on image</a:t>
            </a:r>
          </a:p>
          <a:p>
            <a:pPr marL="798750" lvl="1" indent="-342900">
              <a:buFont typeface="Wingdings" panose="05000000000000000000" pitchFamily="2" charset="2"/>
              <a:buChar char="§"/>
            </a:pPr>
            <a:r>
              <a:rPr lang="en-US" sz="2800" dirty="0">
                <a:solidFill>
                  <a:schemeClr val="dk1"/>
                </a:solidFill>
                <a:ea typeface="Calibri"/>
                <a:cs typeface="Calibri"/>
                <a:sym typeface="Calibri"/>
              </a:rPr>
              <a:t>Graphic information to be portrayed</a:t>
            </a:r>
          </a:p>
          <a:p>
            <a:pPr marL="255600" indent="-255600">
              <a:buSzPct val="100000"/>
            </a:pPr>
            <a:r>
              <a:rPr lang="en-IN" dirty="0">
                <a:solidFill>
                  <a:schemeClr val="dk1"/>
                </a:solidFill>
                <a:ea typeface="Calibri"/>
                <a:cs typeface="Calibri"/>
                <a:sym typeface="Calibri"/>
              </a:rPr>
              <a:t>Many marketers use the VIEW model to evaluate the resulting package</a:t>
            </a:r>
            <a:endParaRPr lang="en-US" sz="2800" dirty="0"/>
          </a:p>
        </p:txBody>
      </p:sp>
    </p:spTree>
    <p:extLst>
      <p:ext uri="{BB962C8B-B14F-4D97-AF65-F5344CB8AC3E}">
        <p14:creationId xmlns:p14="http://schemas.microsoft.com/office/powerpoint/2010/main" val="3202724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latin typeface="+mj-lt"/>
                <a:sym typeface="Calibri"/>
              </a:rPr>
              <a:t>Branding and Packaging</a:t>
            </a:r>
            <a:endParaRPr lang="en-IN" dirty="0">
              <a:latin typeface="+mj-lt"/>
            </a:endParaRPr>
          </a:p>
        </p:txBody>
      </p:sp>
      <p:sp>
        <p:nvSpPr>
          <p:cNvPr id="5" name="Content Placeholder 2"/>
          <p:cNvSpPr>
            <a:spLocks noGrp="1"/>
          </p:cNvSpPr>
          <p:nvPr>
            <p:ph idx="1"/>
          </p:nvPr>
        </p:nvSpPr>
        <p:spPr/>
        <p:txBody>
          <a:bodyPr>
            <a:normAutofit/>
          </a:bodyPr>
          <a:lstStyle/>
          <a:p>
            <a:pPr marL="255600" indent="-255600">
              <a:buSzPct val="100000"/>
            </a:pPr>
            <a:r>
              <a:rPr lang="en-US" dirty="0">
                <a:solidFill>
                  <a:schemeClr val="dk1"/>
                </a:solidFill>
                <a:ea typeface="Calibri"/>
                <a:cs typeface="Calibri"/>
                <a:sym typeface="Calibri"/>
              </a:rPr>
              <a:t>Branding and packaging decisions play an essential role in shaping how consumers view a product.</a:t>
            </a:r>
          </a:p>
          <a:p>
            <a:pPr marL="798750" lvl="1" indent="-342900">
              <a:buFont typeface="Wingdings" panose="05000000000000000000" pitchFamily="2" charset="2"/>
              <a:buChar char="§"/>
            </a:pPr>
            <a:r>
              <a:rPr lang="en-US" sz="2800" dirty="0">
                <a:solidFill>
                  <a:schemeClr val="dk1"/>
                </a:solidFill>
                <a:ea typeface="Calibri"/>
                <a:cs typeface="Calibri"/>
                <a:sym typeface="Calibri"/>
              </a:rPr>
              <a:t>While there are many types of decisions to be made, each should conform with the overall product strategy and needs of target markets.</a:t>
            </a:r>
          </a:p>
          <a:p>
            <a:pPr marL="798750" lvl="1" indent="-342900">
              <a:buFont typeface="Wingdings" panose="05000000000000000000" pitchFamily="2" charset="2"/>
              <a:buChar char="§"/>
            </a:pPr>
            <a:endParaRPr lang="en-US" sz="2800" dirty="0">
              <a:solidFill>
                <a:schemeClr val="dk1"/>
              </a:solidFill>
              <a:ea typeface="Calibri"/>
              <a:cs typeface="Calibri"/>
              <a:sym typeface="Calibri"/>
            </a:endParaRPr>
          </a:p>
          <a:p>
            <a:pPr marL="0" lvl="1" indent="0">
              <a:buNone/>
            </a:pPr>
            <a:r>
              <a:rPr lang="en-US" sz="2800" b="1" dirty="0">
                <a:ea typeface="Calibri"/>
                <a:cs typeface="Calibri"/>
                <a:sym typeface="Calibri"/>
              </a:rPr>
              <a:t>Is it fair for retailers like Walgreens and Wal-Mart to use copycat packaging on store branded products?</a:t>
            </a:r>
            <a:endParaRPr lang="en-US" sz="2800" dirty="0">
              <a:ea typeface="Calibri"/>
              <a:cs typeface="Calibri"/>
              <a:sym typeface="Calibri"/>
            </a:endParaRPr>
          </a:p>
        </p:txBody>
      </p:sp>
    </p:spTree>
    <p:extLst>
      <p:ext uri="{BB962C8B-B14F-4D97-AF65-F5344CB8AC3E}">
        <p14:creationId xmlns:p14="http://schemas.microsoft.com/office/powerpoint/2010/main" val="194449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0870"/>
          </a:xfrm>
        </p:spPr>
        <p:txBody>
          <a:bodyPr>
            <a:normAutofit/>
          </a:bodyPr>
          <a:lstStyle/>
          <a:p>
            <a:r>
              <a:rPr lang="en-US" sz="4000" dirty="0">
                <a:latin typeface="+mj-lt"/>
                <a:sym typeface="Calibri"/>
              </a:rPr>
              <a:t>Getting Product Objectives Right</a:t>
            </a:r>
            <a:endParaRPr lang="en-IN" sz="4000" dirty="0">
              <a:latin typeface="+mj-lt"/>
            </a:endParaRPr>
          </a:p>
        </p:txBody>
      </p:sp>
      <p:sp>
        <p:nvSpPr>
          <p:cNvPr id="4" name="Content Placeholder 2"/>
          <p:cNvSpPr>
            <a:spLocks noGrp="1"/>
          </p:cNvSpPr>
          <p:nvPr>
            <p:ph idx="1"/>
          </p:nvPr>
        </p:nvSpPr>
        <p:spPr>
          <a:xfrm>
            <a:off x="628650" y="1336431"/>
            <a:ext cx="7886700" cy="4840532"/>
          </a:xfrm>
        </p:spPr>
        <p:txBody>
          <a:bodyPr>
            <a:noAutofit/>
          </a:bodyPr>
          <a:lstStyle/>
          <a:p>
            <a:pPr marL="255600" indent="-255600"/>
            <a:r>
              <a:rPr lang="en-US" dirty="0">
                <a:solidFill>
                  <a:schemeClr val="dk1"/>
                </a:solidFill>
                <a:ea typeface="Calibri"/>
                <a:cs typeface="Calibri"/>
                <a:sym typeface="Calibri"/>
              </a:rPr>
              <a:t>Clearly stated product objectives provide focus and direction.</a:t>
            </a:r>
            <a:endParaRPr lang="en-US"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Should support broader marketing objectives of business unit</a:t>
            </a:r>
          </a:p>
          <a:p>
            <a:pPr marL="798750" lvl="1" indent="-342900">
              <a:buFont typeface="Wingdings" panose="05000000000000000000" pitchFamily="2" charset="2"/>
              <a:buChar char="§"/>
            </a:pPr>
            <a:r>
              <a:rPr lang="en-US" sz="2800" dirty="0">
                <a:solidFill>
                  <a:schemeClr val="dk1"/>
                </a:solidFill>
                <a:ea typeface="Calibri"/>
                <a:cs typeface="Calibri"/>
                <a:sym typeface="Calibri"/>
              </a:rPr>
              <a:t>Should be consistent with the firm’s overall mission</a:t>
            </a:r>
            <a:endParaRPr lang="en-US" sz="2800" dirty="0"/>
          </a:p>
          <a:p>
            <a:pPr marL="255600" lvl="0" indent="-255600"/>
            <a:r>
              <a:rPr lang="en-US" dirty="0">
                <a:solidFill>
                  <a:schemeClr val="dk1"/>
                </a:solidFill>
                <a:ea typeface="Calibri"/>
                <a:cs typeface="Calibri"/>
                <a:sym typeface="Calibri"/>
              </a:rPr>
              <a:t>To be effective, objectives must be: </a:t>
            </a:r>
          </a:p>
          <a:p>
            <a:pPr marL="798750" lvl="1" indent="-342900">
              <a:buFont typeface="Wingdings" panose="05000000000000000000" pitchFamily="2" charset="2"/>
              <a:buChar char="§"/>
            </a:pPr>
            <a:r>
              <a:rPr lang="en-US" sz="2800" dirty="0">
                <a:solidFill>
                  <a:schemeClr val="dk1"/>
                </a:solidFill>
                <a:ea typeface="Calibri"/>
                <a:cs typeface="Calibri"/>
                <a:sym typeface="Calibri"/>
              </a:rPr>
              <a:t>Measureable</a:t>
            </a:r>
          </a:p>
          <a:p>
            <a:pPr marL="798750" lvl="1" indent="-342900">
              <a:buFont typeface="Wingdings" panose="05000000000000000000" pitchFamily="2" charset="2"/>
              <a:buChar char="§"/>
            </a:pPr>
            <a:r>
              <a:rPr lang="en-US" sz="2800" dirty="0">
                <a:solidFill>
                  <a:schemeClr val="dk1"/>
                </a:solidFill>
                <a:ea typeface="Calibri"/>
                <a:cs typeface="Calibri"/>
                <a:sym typeface="Calibri"/>
              </a:rPr>
              <a:t>Clear</a:t>
            </a:r>
          </a:p>
          <a:p>
            <a:pPr marL="798750" lvl="1" indent="-342900">
              <a:buFont typeface="Wingdings" panose="05000000000000000000" pitchFamily="2" charset="2"/>
              <a:buChar char="§"/>
            </a:pPr>
            <a:r>
              <a:rPr lang="en-US" sz="2800" dirty="0">
                <a:solidFill>
                  <a:schemeClr val="dk1"/>
                </a:solidFill>
                <a:ea typeface="Calibri"/>
                <a:cs typeface="Calibri"/>
                <a:sym typeface="Calibri"/>
              </a:rPr>
              <a:t>Realistic</a:t>
            </a:r>
          </a:p>
          <a:p>
            <a:pPr marL="798750" lvl="1" indent="-342900">
              <a:buFont typeface="Wingdings" panose="05000000000000000000" pitchFamily="2" charset="2"/>
              <a:buChar char="§"/>
            </a:pPr>
            <a:r>
              <a:rPr lang="en-US" sz="2800" dirty="0">
                <a:solidFill>
                  <a:schemeClr val="dk1"/>
                </a:solidFill>
                <a:ea typeface="Calibri"/>
                <a:cs typeface="Calibri"/>
                <a:sym typeface="Calibri"/>
              </a:rPr>
              <a:t>Indicate a specific time frame</a:t>
            </a:r>
            <a:endParaRPr lang="en-US" sz="2800" dirty="0"/>
          </a:p>
        </p:txBody>
      </p:sp>
    </p:spTree>
    <p:extLst>
      <p:ext uri="{BB962C8B-B14F-4D97-AF65-F5344CB8AC3E}">
        <p14:creationId xmlns:p14="http://schemas.microsoft.com/office/powerpoint/2010/main" val="125247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2"/>
            <a:ext cx="8365253" cy="1003828"/>
          </a:xfrm>
        </p:spPr>
        <p:txBody>
          <a:bodyPr>
            <a:noAutofit/>
          </a:bodyPr>
          <a:lstStyle/>
          <a:p>
            <a:r>
              <a:rPr lang="en-US" sz="4000" dirty="0">
                <a:latin typeface="+mj-lt"/>
                <a:sym typeface="Calibri"/>
              </a:rPr>
              <a:t>Objectives for Single and Multiple Products</a:t>
            </a:r>
            <a:endParaRPr lang="en-IN" sz="4000" dirty="0">
              <a:latin typeface="+mj-lt"/>
            </a:endParaRPr>
          </a:p>
        </p:txBody>
      </p:sp>
      <p:pic>
        <p:nvPicPr>
          <p:cNvPr id="5" name="Picture 222" descr="A flow chart shows Product objectives for single and multiple products.&#10;Individual Products&#10;• Introduce new products&#10;• Regional product: Introduce nationally&#10;• Mature product: Increase consumer enthusiasm for the product&#10;Multiple Products&#10;• Product Line Extensions:&#10;o Stretching: Adding new items to line &#10;§ Upward&#10;§ Downward&#10;§ Two-way&#10;• Filling: Adding sizes or styles&#10;• Contracting a product line: Dropping items&#10;Product Mix:&#10;Increase width of product mix"/>
          <p:cNvPicPr preferRelativeResize="0"/>
          <p:nvPr/>
        </p:nvPicPr>
        <p:blipFill rotWithShape="1">
          <a:blip r:embed="rId3">
            <a:alphaModFix/>
          </a:blip>
          <a:srcRect/>
          <a:stretch/>
        </p:blipFill>
        <p:spPr>
          <a:xfrm>
            <a:off x="271305" y="1396721"/>
            <a:ext cx="8671727" cy="5335676"/>
          </a:xfrm>
          <a:prstGeom prst="rect">
            <a:avLst/>
          </a:prstGeom>
          <a:noFill/>
          <a:ln>
            <a:noFill/>
          </a:ln>
        </p:spPr>
      </p:pic>
    </p:spTree>
    <p:extLst>
      <p:ext uri="{BB962C8B-B14F-4D97-AF65-F5344CB8AC3E}">
        <p14:creationId xmlns:p14="http://schemas.microsoft.com/office/powerpoint/2010/main" val="71713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noAutofit/>
          </a:bodyPr>
          <a:lstStyle/>
          <a:p>
            <a:r>
              <a:rPr lang="en-US" sz="4000" dirty="0">
                <a:latin typeface="+mj-lt"/>
                <a:sym typeface="Calibri"/>
              </a:rPr>
              <a:t>Objectives and Strategies for Individual Products</a:t>
            </a:r>
            <a:endParaRPr lang="en-IN" sz="4000" dirty="0">
              <a:latin typeface="+mj-lt"/>
            </a:endParaRPr>
          </a:p>
        </p:txBody>
      </p:sp>
      <p:sp>
        <p:nvSpPr>
          <p:cNvPr id="3" name="Content Placeholder 2"/>
          <p:cNvSpPr>
            <a:spLocks noGrp="1"/>
          </p:cNvSpPr>
          <p:nvPr>
            <p:ph idx="1"/>
          </p:nvPr>
        </p:nvSpPr>
        <p:spPr>
          <a:xfrm>
            <a:off x="457200" y="1600200"/>
            <a:ext cx="8229600" cy="4525963"/>
          </a:xfrm>
        </p:spPr>
        <p:txBody>
          <a:bodyPr>
            <a:normAutofit/>
          </a:bodyPr>
          <a:lstStyle/>
          <a:p>
            <a:pPr marL="255600" indent="-255600">
              <a:buSzPct val="100000"/>
            </a:pPr>
            <a:r>
              <a:rPr lang="en-US" dirty="0">
                <a:solidFill>
                  <a:schemeClr val="dk1"/>
                </a:solidFill>
                <a:ea typeface="Calibri"/>
                <a:cs typeface="Calibri"/>
                <a:sym typeface="Calibri"/>
              </a:rPr>
              <a:t>Objectives and strategies for individual products:</a:t>
            </a:r>
            <a:endParaRPr lang="en-US"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Successful introduction of new products</a:t>
            </a:r>
          </a:p>
          <a:p>
            <a:pPr marL="798750" lvl="1" indent="-342900">
              <a:buFont typeface="Wingdings" panose="05000000000000000000" pitchFamily="2" charset="2"/>
              <a:buChar char="§"/>
            </a:pPr>
            <a:r>
              <a:rPr lang="en-US" sz="2800" dirty="0">
                <a:solidFill>
                  <a:schemeClr val="dk1"/>
                </a:solidFill>
                <a:ea typeface="Calibri"/>
                <a:cs typeface="Calibri"/>
                <a:sym typeface="Calibri"/>
              </a:rPr>
              <a:t>Taking regional product nationwide</a:t>
            </a:r>
          </a:p>
          <a:p>
            <a:pPr marL="798750" lvl="1" indent="-342900">
              <a:buFont typeface="Wingdings" panose="05000000000000000000" pitchFamily="2" charset="2"/>
              <a:buChar char="§"/>
            </a:pPr>
            <a:r>
              <a:rPr lang="en-US" sz="2800" dirty="0">
                <a:solidFill>
                  <a:schemeClr val="dk1"/>
                </a:solidFill>
                <a:ea typeface="Calibri"/>
                <a:cs typeface="Calibri"/>
                <a:sym typeface="Calibri"/>
              </a:rPr>
              <a:t>Breathing new life into mature products while maintaining a distinct brand personality</a:t>
            </a:r>
            <a:endParaRPr lang="en-US" sz="2800" dirty="0"/>
          </a:p>
        </p:txBody>
      </p:sp>
    </p:spTree>
    <p:extLst>
      <p:ext uri="{BB962C8B-B14F-4D97-AF65-F5344CB8AC3E}">
        <p14:creationId xmlns:p14="http://schemas.microsoft.com/office/powerpoint/2010/main" val="287854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noAutofit/>
          </a:bodyPr>
          <a:lstStyle/>
          <a:p>
            <a:r>
              <a:rPr lang="en-US" sz="4000" dirty="0">
                <a:latin typeface="+mj-lt"/>
                <a:sym typeface="Calibri"/>
              </a:rPr>
              <a:t>Objectives and Strategies for Multiple Products</a:t>
            </a:r>
            <a:endParaRPr lang="en-IN" sz="4000" dirty="0">
              <a:latin typeface="+mj-lt"/>
            </a:endParaRPr>
          </a:p>
        </p:txBody>
      </p:sp>
      <p:sp>
        <p:nvSpPr>
          <p:cNvPr id="3" name="Content Placeholder 2"/>
          <p:cNvSpPr>
            <a:spLocks noGrp="1"/>
          </p:cNvSpPr>
          <p:nvPr>
            <p:ph idx="1"/>
          </p:nvPr>
        </p:nvSpPr>
        <p:spPr>
          <a:xfrm>
            <a:off x="457200" y="1600200"/>
            <a:ext cx="8305800" cy="4648199"/>
          </a:xfrm>
        </p:spPr>
        <p:txBody>
          <a:bodyPr>
            <a:normAutofit/>
          </a:bodyPr>
          <a:lstStyle/>
          <a:p>
            <a:pPr marL="255600" indent="-255600">
              <a:buSzPct val="100000"/>
            </a:pPr>
            <a:r>
              <a:rPr lang="en-US" sz="2800" dirty="0">
                <a:solidFill>
                  <a:schemeClr val="dk1"/>
                </a:solidFill>
                <a:ea typeface="Calibri"/>
                <a:cs typeface="Calibri"/>
                <a:sym typeface="Calibri"/>
              </a:rPr>
              <a:t>A </a:t>
            </a:r>
            <a:r>
              <a:rPr lang="en-US" sz="2800" b="1" dirty="0">
                <a:solidFill>
                  <a:schemeClr val="dk1"/>
                </a:solidFill>
                <a:ea typeface="Calibri"/>
                <a:cs typeface="Calibri"/>
                <a:sym typeface="Calibri"/>
              </a:rPr>
              <a:t>product line </a:t>
            </a:r>
            <a:r>
              <a:rPr lang="en-US" sz="2800" dirty="0">
                <a:solidFill>
                  <a:schemeClr val="dk1"/>
                </a:solidFill>
                <a:ea typeface="Calibri"/>
                <a:cs typeface="Calibri"/>
                <a:sym typeface="Calibri"/>
              </a:rPr>
              <a:t>is the firm’s total product offering designed to satisfy a single need or desire of target customers.</a:t>
            </a:r>
            <a:endParaRPr lang="en-US" sz="2800"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Product line length is determined by the number of stock keeping units (SKUs).</a:t>
            </a:r>
          </a:p>
          <a:p>
            <a:pPr marL="255600" indent="-255600">
              <a:buSzPct val="100000"/>
            </a:pPr>
            <a:r>
              <a:rPr lang="en-US" sz="2800" dirty="0">
                <a:solidFill>
                  <a:schemeClr val="dk1"/>
                </a:solidFill>
                <a:ea typeface="Calibri"/>
                <a:cs typeface="Calibri"/>
                <a:sym typeface="Calibri"/>
              </a:rPr>
              <a:t>Product line strategies:</a:t>
            </a:r>
            <a:endParaRPr lang="en-US" sz="2800" dirty="0"/>
          </a:p>
          <a:p>
            <a:pPr marL="798750" lvl="1" indent="-342900">
              <a:buFont typeface="Wingdings" panose="05000000000000000000" pitchFamily="2" charset="2"/>
              <a:buChar char="§"/>
            </a:pPr>
            <a:r>
              <a:rPr lang="en-US" sz="2800" dirty="0">
                <a:solidFill>
                  <a:schemeClr val="dk1"/>
                </a:solidFill>
                <a:ea typeface="Calibri"/>
                <a:cs typeface="Calibri"/>
                <a:sym typeface="Calibri"/>
              </a:rPr>
              <a:t>Full-line vs. limited-line strategies</a:t>
            </a:r>
          </a:p>
          <a:p>
            <a:pPr marL="798750" lvl="1" indent="-342900">
              <a:buFont typeface="Wingdings" panose="05000000000000000000" pitchFamily="2" charset="2"/>
              <a:buChar char="§"/>
            </a:pPr>
            <a:r>
              <a:rPr lang="en-US" sz="2800" dirty="0">
                <a:solidFill>
                  <a:schemeClr val="dk1"/>
                </a:solidFill>
                <a:ea typeface="Calibri"/>
                <a:cs typeface="Calibri"/>
                <a:sym typeface="Calibri"/>
              </a:rPr>
              <a:t>Upward, downward, or two-way line stretch</a:t>
            </a:r>
          </a:p>
          <a:p>
            <a:pPr marL="798750" lvl="1" indent="-342900">
              <a:buFont typeface="Wingdings" panose="05000000000000000000" pitchFamily="2" charset="2"/>
              <a:buChar char="§"/>
            </a:pPr>
            <a:r>
              <a:rPr lang="en-US" sz="2800" dirty="0">
                <a:solidFill>
                  <a:schemeClr val="dk1"/>
                </a:solidFill>
                <a:ea typeface="Calibri"/>
                <a:cs typeface="Calibri"/>
                <a:sym typeface="Calibri"/>
              </a:rPr>
              <a:t>Filling out or contracting a product line</a:t>
            </a:r>
          </a:p>
          <a:p>
            <a:pPr marL="255600" indent="-255600">
              <a:buSzPct val="100000"/>
            </a:pPr>
            <a:r>
              <a:rPr lang="en-US" sz="2800" dirty="0">
                <a:solidFill>
                  <a:schemeClr val="dk1"/>
                </a:solidFill>
                <a:ea typeface="Calibri"/>
                <a:cs typeface="Calibri"/>
                <a:sym typeface="Calibri"/>
              </a:rPr>
              <a:t>Cannibalization is a risk</a:t>
            </a:r>
            <a:endParaRPr lang="en-US" sz="2800" dirty="0"/>
          </a:p>
        </p:txBody>
      </p:sp>
    </p:spTree>
    <p:extLst>
      <p:ext uri="{BB962C8B-B14F-4D97-AF65-F5344CB8AC3E}">
        <p14:creationId xmlns:p14="http://schemas.microsoft.com/office/powerpoint/2010/main" val="125093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45985"/>
          </a:xfrm>
        </p:spPr>
        <p:txBody>
          <a:bodyPr>
            <a:normAutofit/>
          </a:bodyPr>
          <a:lstStyle/>
          <a:p>
            <a:r>
              <a:rPr lang="en-US" sz="4000" dirty="0">
                <a:latin typeface="+mj-lt"/>
                <a:sym typeface="Calibri"/>
              </a:rPr>
              <a:t>Product Mix Strategies</a:t>
            </a:r>
            <a:endParaRPr lang="en-IN" sz="4000" dirty="0">
              <a:latin typeface="+mj-lt"/>
            </a:endParaRPr>
          </a:p>
        </p:txBody>
      </p:sp>
      <p:sp>
        <p:nvSpPr>
          <p:cNvPr id="3" name="Content Placeholder 2"/>
          <p:cNvSpPr>
            <a:spLocks noGrp="1"/>
          </p:cNvSpPr>
          <p:nvPr>
            <p:ph idx="1"/>
          </p:nvPr>
        </p:nvSpPr>
        <p:spPr>
          <a:xfrm>
            <a:off x="502356" y="1775757"/>
            <a:ext cx="4800600" cy="4525963"/>
          </a:xfrm>
        </p:spPr>
        <p:txBody>
          <a:bodyPr/>
          <a:lstStyle/>
          <a:p>
            <a:pPr marL="255600" indent="-255600">
              <a:buSzPct val="100000"/>
            </a:pPr>
            <a:r>
              <a:rPr lang="en-US" dirty="0">
                <a:solidFill>
                  <a:schemeClr val="dk1"/>
                </a:solidFill>
                <a:ea typeface="Calibri"/>
                <a:cs typeface="Calibri"/>
                <a:sym typeface="Calibri"/>
              </a:rPr>
              <a:t>A </a:t>
            </a:r>
            <a:r>
              <a:rPr lang="en-US" b="1" dirty="0">
                <a:solidFill>
                  <a:schemeClr val="dk1"/>
                </a:solidFill>
                <a:ea typeface="Calibri"/>
                <a:cs typeface="Calibri"/>
                <a:sym typeface="Calibri"/>
              </a:rPr>
              <a:t>product mix </a:t>
            </a:r>
            <a:r>
              <a:rPr lang="en-US" dirty="0">
                <a:solidFill>
                  <a:schemeClr val="dk1"/>
                </a:solidFill>
                <a:ea typeface="Calibri"/>
                <a:cs typeface="Calibri"/>
                <a:sym typeface="Calibri"/>
              </a:rPr>
              <a:t>is the total set of products a firm offers for sale.</a:t>
            </a:r>
          </a:p>
          <a:p>
            <a:pPr marL="255600" indent="-255600">
              <a:buSzPct val="100000"/>
            </a:pPr>
            <a:r>
              <a:rPr lang="en-US" dirty="0">
                <a:solidFill>
                  <a:schemeClr val="dk1"/>
                </a:solidFill>
                <a:ea typeface="Calibri"/>
                <a:cs typeface="Calibri"/>
                <a:sym typeface="Calibri"/>
              </a:rPr>
              <a:t>Product mix strategies</a:t>
            </a:r>
            <a:r>
              <a:rPr lang="en-US" dirty="0"/>
              <a:t> </a:t>
            </a:r>
          </a:p>
          <a:p>
            <a:pPr marL="798750" lvl="1" indent="-342900">
              <a:buFont typeface="Wingdings" panose="05000000000000000000" pitchFamily="2" charset="2"/>
              <a:buChar char="§"/>
            </a:pPr>
            <a:r>
              <a:rPr lang="en-US" sz="2800" dirty="0">
                <a:solidFill>
                  <a:schemeClr val="dk1"/>
                </a:solidFill>
                <a:ea typeface="Calibri"/>
                <a:cs typeface="Calibri"/>
                <a:sym typeface="Calibri"/>
              </a:rPr>
              <a:t>Width of product mix must be considered.</a:t>
            </a:r>
          </a:p>
          <a:p>
            <a:pPr marL="798750" lvl="1" indent="-342900">
              <a:buFont typeface="Wingdings" panose="05000000000000000000" pitchFamily="2" charset="2"/>
              <a:buChar char="§"/>
            </a:pPr>
            <a:r>
              <a:rPr lang="en-US" sz="2800" dirty="0">
                <a:solidFill>
                  <a:schemeClr val="dk1"/>
                </a:solidFill>
                <a:ea typeface="Calibri"/>
                <a:cs typeface="Calibri"/>
                <a:sym typeface="Calibri"/>
              </a:rPr>
              <a:t>Product lines in mix usually have some things in common</a:t>
            </a:r>
            <a:r>
              <a:rPr lang="en-US" sz="2400" dirty="0">
                <a:solidFill>
                  <a:schemeClr val="dk1"/>
                </a:solidFill>
                <a:ea typeface="Calibri"/>
                <a:cs typeface="Calibri"/>
                <a:sym typeface="Calibri"/>
              </a:rPr>
              <a:t>.</a:t>
            </a:r>
            <a:endParaRPr lang="en-US" sz="2400" dirty="0"/>
          </a:p>
        </p:txBody>
      </p:sp>
      <p:pic>
        <p:nvPicPr>
          <p:cNvPr id="6" name="Picture 250" descr="Beer bottles of Ballast Point."/>
          <p:cNvPicPr preferRelativeResize="0"/>
          <p:nvPr/>
        </p:nvPicPr>
        <p:blipFill rotWithShape="1">
          <a:blip r:embed="rId3">
            <a:alphaModFix/>
          </a:blip>
          <a:srcRect l="12458" t="2895" r="14633" b="1970"/>
          <a:stretch/>
        </p:blipFill>
        <p:spPr>
          <a:xfrm>
            <a:off x="5302956" y="1670756"/>
            <a:ext cx="3762021" cy="4120444"/>
          </a:xfrm>
          <a:prstGeom prst="rect">
            <a:avLst/>
          </a:prstGeom>
          <a:noFill/>
          <a:ln>
            <a:noFill/>
          </a:ln>
        </p:spPr>
      </p:pic>
    </p:spTree>
    <p:extLst>
      <p:ext uri="{BB962C8B-B14F-4D97-AF65-F5344CB8AC3E}">
        <p14:creationId xmlns:p14="http://schemas.microsoft.com/office/powerpoint/2010/main" val="39578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noAutofit/>
          </a:bodyPr>
          <a:lstStyle/>
          <a:p>
            <a:r>
              <a:rPr lang="en-US" sz="4000" dirty="0">
                <a:latin typeface="+mj-lt"/>
                <a:sym typeface="Calibri"/>
              </a:rPr>
              <a:t>Ethical/Sustainable Decisions in the Real World</a:t>
            </a:r>
            <a:endParaRPr lang="en-IN" sz="4000" dirty="0">
              <a:latin typeface="+mj-lt"/>
            </a:endParaRPr>
          </a:p>
        </p:txBody>
      </p:sp>
      <p:sp>
        <p:nvSpPr>
          <p:cNvPr id="3" name="Content Placeholder 2"/>
          <p:cNvSpPr>
            <a:spLocks noGrp="1"/>
          </p:cNvSpPr>
          <p:nvPr>
            <p:ph idx="1"/>
          </p:nvPr>
        </p:nvSpPr>
        <p:spPr>
          <a:xfrm>
            <a:off x="457200" y="1600200"/>
            <a:ext cx="8229600" cy="4525963"/>
          </a:xfrm>
        </p:spPr>
        <p:txBody>
          <a:bodyPr/>
          <a:lstStyle/>
          <a:p>
            <a:pPr marL="255600" indent="-255600">
              <a:buSzPct val="100000"/>
            </a:pPr>
            <a:r>
              <a:rPr lang="en-US" sz="2600" dirty="0">
                <a:sym typeface="Calibri"/>
              </a:rPr>
              <a:t>Kimberly Clark made great strides toward going green but how green is green enough?</a:t>
            </a:r>
            <a:r>
              <a:rPr lang="en-US" sz="2600" dirty="0"/>
              <a:t> </a:t>
            </a:r>
          </a:p>
          <a:p>
            <a:pPr marL="255600" indent="-255600">
              <a:buSzPct val="100000"/>
            </a:pPr>
            <a:r>
              <a:rPr lang="en-US" sz="2600" dirty="0">
                <a:ea typeface="Calibri"/>
                <a:cs typeface="Calibri"/>
                <a:sym typeface="Calibri"/>
              </a:rPr>
              <a:t>“Huggies Pure and Natural” diapers are a “super-premium diaper that includes natural and organic materials and ingredients to provide gentle protection for new babies, as well as initial steps toward environmental improvements without sacrificing performance.”</a:t>
            </a:r>
          </a:p>
          <a:p>
            <a:pPr marL="0" lvl="1" indent="0">
              <a:buNone/>
            </a:pPr>
            <a:endParaRPr lang="en-US" sz="2400" b="1" dirty="0">
              <a:sym typeface="Calibri"/>
            </a:endParaRPr>
          </a:p>
          <a:p>
            <a:pPr marL="0" lvl="1" indent="0">
              <a:buNone/>
            </a:pPr>
            <a:r>
              <a:rPr lang="en-US" sz="2400" b="1" dirty="0">
                <a:sym typeface="Calibri"/>
              </a:rPr>
              <a:t>Should marketers be allowed to promote a product to consumers as “green” or “natural” if they know that such claims are only partially accurate?</a:t>
            </a:r>
            <a:endParaRPr lang="en-US" sz="2400" b="1" dirty="0"/>
          </a:p>
        </p:txBody>
      </p:sp>
    </p:spTree>
    <p:extLst>
      <p:ext uri="{BB962C8B-B14F-4D97-AF65-F5344CB8AC3E}">
        <p14:creationId xmlns:p14="http://schemas.microsoft.com/office/powerpoint/2010/main" val="1430176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9838</TotalTime>
  <Words>2905</Words>
  <Application>Microsoft Office PowerPoint</Application>
  <PresentationFormat>On-screen Show (4:3)</PresentationFormat>
  <Paragraphs>226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Lecture 9</vt:lpstr>
      <vt:lpstr>Product Planning:  Develop Product Objectives &amp; Product Strategy</vt:lpstr>
      <vt:lpstr>Steps to Manage Products</vt:lpstr>
      <vt:lpstr>Getting Product Objectives Right</vt:lpstr>
      <vt:lpstr>Objectives for Single and Multiple Products</vt:lpstr>
      <vt:lpstr>Objectives and Strategies for Individual Products</vt:lpstr>
      <vt:lpstr>Objectives and Strategies for Multiple Products</vt:lpstr>
      <vt:lpstr>Product Mix Strategies</vt:lpstr>
      <vt:lpstr>Ethical/Sustainable Decisions in the Real World</vt:lpstr>
      <vt:lpstr>Quality as a Product Objective: TQM and Beyond</vt:lpstr>
      <vt:lpstr>Quality Guidelines</vt:lpstr>
      <vt:lpstr>PowerPoint Presentation</vt:lpstr>
      <vt:lpstr>Use Product Objectives to Decide on a Product Strategy</vt:lpstr>
      <vt:lpstr>Marketing throughout the Product Life Cycle</vt:lpstr>
      <vt:lpstr>The Product Life Cycle</vt:lpstr>
      <vt:lpstr>Introduction Phase of PLC</vt:lpstr>
      <vt:lpstr>Growth, Maturity, and Decline Stages of the PLC</vt:lpstr>
      <vt:lpstr>Marketing Mix Strategies throughout the Product Life Cycle</vt:lpstr>
      <vt:lpstr>Product Life Cycles Phases</vt:lpstr>
      <vt:lpstr>Branding and Packaging: Create Product Identity</vt:lpstr>
      <vt:lpstr>What’s in a Name (or a Symbol)?</vt:lpstr>
      <vt:lpstr>Trademarks</vt:lpstr>
      <vt:lpstr>Why Brands Matter</vt:lpstr>
      <vt:lpstr>Brand Meaning</vt:lpstr>
      <vt:lpstr>Characteristics of World Class Brands</vt:lpstr>
      <vt:lpstr>Brand Extensions and Sub-Branding</vt:lpstr>
      <vt:lpstr>Branding Strategies</vt:lpstr>
      <vt:lpstr>Individual vs. Family Brands</vt:lpstr>
      <vt:lpstr>National and Store Brands</vt:lpstr>
      <vt:lpstr>Generic Brands</vt:lpstr>
      <vt:lpstr>Licensing</vt:lpstr>
      <vt:lpstr>Cobranding</vt:lpstr>
      <vt:lpstr>Packages and Labels: Branding’s Little Helpers</vt:lpstr>
      <vt:lpstr>Functions of Packaging</vt:lpstr>
      <vt:lpstr>Design Effective Packaging</vt:lpstr>
      <vt:lpstr>Design Effective Packaging</vt:lpstr>
      <vt:lpstr>Branding and Packaging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Sirajul Shibly</dc:creator>
  <cp:lastModifiedBy>drmalikhinton@yahoo.com</cp:lastModifiedBy>
  <cp:revision>192</cp:revision>
  <dcterms:created xsi:type="dcterms:W3CDTF">2019-08-25T14:38:15Z</dcterms:created>
  <dcterms:modified xsi:type="dcterms:W3CDTF">2021-03-28T18:57:52Z</dcterms:modified>
</cp:coreProperties>
</file>